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91"/>
  </p:notesMasterIdLst>
  <p:sldIdLst>
    <p:sldId id="257" r:id="rId2"/>
    <p:sldId id="258" r:id="rId3"/>
    <p:sldId id="342" r:id="rId4"/>
    <p:sldId id="359" r:id="rId5"/>
    <p:sldId id="364" r:id="rId6"/>
    <p:sldId id="314" r:id="rId7"/>
    <p:sldId id="260" r:id="rId8"/>
    <p:sldId id="338" r:id="rId9"/>
    <p:sldId id="339" r:id="rId10"/>
    <p:sldId id="316" r:id="rId11"/>
    <p:sldId id="322" r:id="rId12"/>
    <p:sldId id="269" r:id="rId13"/>
    <p:sldId id="360" r:id="rId14"/>
    <p:sldId id="262" r:id="rId15"/>
    <p:sldId id="261" r:id="rId16"/>
    <p:sldId id="263" r:id="rId17"/>
    <p:sldId id="321" r:id="rId18"/>
    <p:sldId id="357" r:id="rId19"/>
    <p:sldId id="358" r:id="rId20"/>
    <p:sldId id="270" r:id="rId21"/>
    <p:sldId id="331" r:id="rId22"/>
    <p:sldId id="332" r:id="rId23"/>
    <p:sldId id="333" r:id="rId24"/>
    <p:sldId id="334" r:id="rId25"/>
    <p:sldId id="335" r:id="rId26"/>
    <p:sldId id="337" r:id="rId27"/>
    <p:sldId id="340" r:id="rId28"/>
    <p:sldId id="259" r:id="rId29"/>
    <p:sldId id="351" r:id="rId30"/>
    <p:sldId id="352" r:id="rId31"/>
    <p:sldId id="353" r:id="rId32"/>
    <p:sldId id="354" r:id="rId33"/>
    <p:sldId id="355" r:id="rId34"/>
    <p:sldId id="326" r:id="rId35"/>
    <p:sldId id="327" r:id="rId36"/>
    <p:sldId id="328" r:id="rId37"/>
    <p:sldId id="329" r:id="rId38"/>
    <p:sldId id="330" r:id="rId39"/>
    <p:sldId id="271" r:id="rId40"/>
    <p:sldId id="272" r:id="rId41"/>
    <p:sldId id="273" r:id="rId42"/>
    <p:sldId id="356" r:id="rId43"/>
    <p:sldId id="274" r:id="rId44"/>
    <p:sldId id="275" r:id="rId45"/>
    <p:sldId id="276" r:id="rId46"/>
    <p:sldId id="277" r:id="rId47"/>
    <p:sldId id="278" r:id="rId48"/>
    <p:sldId id="279" r:id="rId49"/>
    <p:sldId id="347" r:id="rId50"/>
    <p:sldId id="348" r:id="rId51"/>
    <p:sldId id="349" r:id="rId52"/>
    <p:sldId id="350" r:id="rId53"/>
    <p:sldId id="309" r:id="rId54"/>
    <p:sldId id="312" r:id="rId55"/>
    <p:sldId id="361" r:id="rId56"/>
    <p:sldId id="362" r:id="rId57"/>
    <p:sldId id="310" r:id="rId58"/>
    <p:sldId id="313" r:id="rId59"/>
    <p:sldId id="336" r:id="rId60"/>
    <p:sldId id="280" r:id="rId61"/>
    <p:sldId id="281" r:id="rId62"/>
    <p:sldId id="282" r:id="rId63"/>
    <p:sldId id="283" r:id="rId64"/>
    <p:sldId id="284" r:id="rId65"/>
    <p:sldId id="285" r:id="rId66"/>
    <p:sldId id="286" r:id="rId67"/>
    <p:sldId id="287" r:id="rId68"/>
    <p:sldId id="288" r:id="rId69"/>
    <p:sldId id="289" r:id="rId70"/>
    <p:sldId id="290" r:id="rId71"/>
    <p:sldId id="291" r:id="rId72"/>
    <p:sldId id="292" r:id="rId73"/>
    <p:sldId id="293" r:id="rId74"/>
    <p:sldId id="294" r:id="rId75"/>
    <p:sldId id="295" r:id="rId76"/>
    <p:sldId id="296" r:id="rId77"/>
    <p:sldId id="297" r:id="rId78"/>
    <p:sldId id="298" r:id="rId79"/>
    <p:sldId id="299" r:id="rId80"/>
    <p:sldId id="300" r:id="rId81"/>
    <p:sldId id="301" r:id="rId82"/>
    <p:sldId id="302" r:id="rId83"/>
    <p:sldId id="303" r:id="rId84"/>
    <p:sldId id="304" r:id="rId85"/>
    <p:sldId id="305" r:id="rId86"/>
    <p:sldId id="306" r:id="rId87"/>
    <p:sldId id="307" r:id="rId88"/>
    <p:sldId id="308" r:id="rId89"/>
    <p:sldId id="311"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397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F29A1C-CB21-4F3F-9CAE-BA3C8D160561}" type="datetimeFigureOut">
              <a:rPr lang="en-US" smtClean="0"/>
              <a:t>5/11/2017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E0B8A2-545F-4CF9-9649-BA17F9436FEB}" type="slidenum">
              <a:rPr lang="en-US" smtClean="0"/>
              <a:t>‹#›</a:t>
            </a:fld>
            <a:endParaRPr lang="en-US"/>
          </a:p>
        </p:txBody>
      </p:sp>
    </p:spTree>
    <p:extLst>
      <p:ext uri="{BB962C8B-B14F-4D97-AF65-F5344CB8AC3E}">
        <p14:creationId xmlns:p14="http://schemas.microsoft.com/office/powerpoint/2010/main" val="176103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wscc.nt.ca/sites/default/files/documents/02%20Accident%20Causing%20Serious%20Bodily%20Injury%20-%20Notice%20to%20CSO_ENG.pdf"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www.wscc.nt.ca/sites/default/files/documents/Employer's%20Report%20of%20Injury%20Form.pdf" TargetMode="External"/><Relationship Id="rId4" Type="http://schemas.openxmlformats.org/officeDocument/2006/relationships/hyperlink" Target="http://www.wscc.nt.ca/sites/default/files/documents/03%20Dangerous%20Occurence%20-%20Notice%20to%20CSO_ENG.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wscc.nt.ca/sites/default/files/documents/Employer's%20Report%20of%20Injury%20Form.pdf"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www.wscc.nt.ca/sites/default/files/documents/03%20Dangerous%20Occurence%20-%20Notice%20to%20CSO_ENG.pdf" TargetMode="External"/><Relationship Id="rId4" Type="http://schemas.openxmlformats.org/officeDocument/2006/relationships/hyperlink" Target="http://www.wscc.nt.ca/sites/default/files/documents/02%20Accident%20Causing%20Serious%20Bodily%20Injury%20-%20Notice%20to%20CSO_ENG.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lvl="0" algn="r"/>
            <a:r>
              <a:rPr lang="en-CA" dirty="0" smtClean="0">
                <a:solidFill>
                  <a:schemeClr val="tx2"/>
                </a:solidFill>
              </a:rPr>
              <a:t>1-11</a:t>
            </a:r>
          </a:p>
          <a:p>
            <a:pPr lvl="0"/>
            <a:r>
              <a:rPr lang="en-CA" dirty="0" smtClean="0">
                <a:solidFill>
                  <a:schemeClr val="tx2"/>
                </a:solidFill>
              </a:rPr>
              <a:t>Reasons for Exercising Responsibilities:</a:t>
            </a:r>
            <a:endParaRPr lang="en-CA" dirty="0" smtClean="0"/>
          </a:p>
          <a:p>
            <a:pPr lvl="0"/>
            <a:r>
              <a:rPr lang="en-CA" dirty="0" smtClean="0"/>
              <a:t>	Moral – no one wants to get hurt</a:t>
            </a:r>
            <a:endParaRPr lang="en-US" dirty="0" smtClean="0"/>
          </a:p>
          <a:p>
            <a:r>
              <a:rPr lang="en-CA" dirty="0" smtClean="0"/>
              <a:t>	Legal – </a:t>
            </a:r>
            <a:r>
              <a:rPr lang="en-US" dirty="0" smtClean="0"/>
              <a:t>proof of reasonable precautions &amp; measures for safety</a:t>
            </a:r>
            <a:endParaRPr lang="en-CA" dirty="0" smtClean="0"/>
          </a:p>
          <a:p>
            <a:r>
              <a:rPr lang="en-CA" dirty="0" smtClean="0"/>
              <a:t>	Financial – working safely is good business</a:t>
            </a:r>
            <a:endParaRPr lang="en-US" dirty="0" smtClean="0"/>
          </a:p>
          <a:p>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4</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buFont typeface="Arial" pitchFamily="34" charset="0"/>
              <a:buNone/>
            </a:pPr>
            <a:r>
              <a:rPr lang="en-US" dirty="0" smtClean="0"/>
              <a:t>1-4</a:t>
            </a:r>
          </a:p>
          <a:p>
            <a:pPr>
              <a:buFont typeface="Arial" pitchFamily="34" charset="0"/>
              <a:buNone/>
            </a:pPr>
            <a:r>
              <a:rPr lang="en-US" dirty="0" smtClean="0"/>
              <a:t>Acts:</a:t>
            </a:r>
            <a:endParaRPr lang="en-CA" dirty="0" smtClean="0"/>
          </a:p>
          <a:p>
            <a:pPr>
              <a:buFont typeface="Arial" pitchFamily="34" charset="0"/>
              <a:buChar char="•"/>
            </a:pPr>
            <a:r>
              <a:rPr lang="en-CA" dirty="0" smtClean="0"/>
              <a:t>Detail responsibilities</a:t>
            </a:r>
            <a:endParaRPr lang="en-US" dirty="0" smtClean="0"/>
          </a:p>
          <a:p>
            <a:pPr>
              <a:buFont typeface="Arial" pitchFamily="34" charset="0"/>
              <a:buChar char="•"/>
            </a:pPr>
            <a:r>
              <a:rPr lang="en-CA" dirty="0" smtClean="0"/>
              <a:t>Outline violations</a:t>
            </a:r>
            <a:endParaRPr lang="en-US" dirty="0" smtClean="0"/>
          </a:p>
          <a:p>
            <a:pPr>
              <a:buFont typeface="Arial" pitchFamily="34" charset="0"/>
              <a:buChar char="•"/>
            </a:pPr>
            <a:r>
              <a:rPr lang="en-CA" dirty="0" smtClean="0"/>
              <a:t>Direct the formation of JWHSC’s</a:t>
            </a:r>
            <a:endParaRPr lang="en-US" dirty="0" smtClean="0"/>
          </a:p>
          <a:p>
            <a:pPr>
              <a:buFont typeface="Arial" pitchFamily="34" charset="0"/>
              <a:buChar char="•"/>
            </a:pPr>
            <a:r>
              <a:rPr lang="en-CA" dirty="0" smtClean="0"/>
              <a:t>Appoint safety officers to help manage safety</a:t>
            </a:r>
            <a:endParaRPr lang="en-US" dirty="0" smtClean="0"/>
          </a:p>
          <a:p>
            <a:pPr>
              <a:buFont typeface="Arial" pitchFamily="34" charset="0"/>
              <a:buChar char="•"/>
            </a:pPr>
            <a:r>
              <a:rPr lang="en-CA" dirty="0" smtClean="0"/>
              <a:t>Explain employee’s right to refuse unsafe work</a:t>
            </a:r>
            <a:endParaRPr lang="en-US" dirty="0" smtClean="0"/>
          </a:p>
          <a:p>
            <a:pPr>
              <a:buFont typeface="Arial" pitchFamily="34" charset="0"/>
              <a:buChar char="•"/>
            </a:pPr>
            <a:r>
              <a:rPr lang="en-CA" dirty="0" smtClean="0"/>
              <a:t>Define make-up &amp; responsibilities of the safety advisory committee</a:t>
            </a:r>
            <a:endParaRPr lang="en-US" dirty="0" smtClean="0"/>
          </a:p>
          <a:p>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17</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small business</a:t>
            </a:r>
            <a:r>
              <a:rPr lang="en-US" baseline="0" dirty="0" smtClean="0"/>
              <a:t> with less than 20 workers, you still need to manage OHS in your business.</a:t>
            </a:r>
          </a:p>
          <a:p>
            <a:endParaRPr lang="en-US" baseline="0" dirty="0" smtClean="0"/>
          </a:p>
          <a:p>
            <a:r>
              <a:rPr lang="en-US" baseline="0" dirty="0" smtClean="0"/>
              <a:t>You need to ensure you </a:t>
            </a:r>
          </a:p>
          <a:p>
            <a:pPr marL="167970" indent="-167970">
              <a:buFont typeface="Arial" panose="020B0604020202020204" pitchFamily="34" charset="0"/>
              <a:buChar char="•"/>
            </a:pPr>
            <a:r>
              <a:rPr lang="en-US" baseline="0" dirty="0" smtClean="0"/>
              <a:t>Assign OHS Responsibilities</a:t>
            </a:r>
          </a:p>
          <a:p>
            <a:pPr marL="615888" lvl="1" indent="-167970">
              <a:buFont typeface="Arial" panose="020B0604020202020204" pitchFamily="34" charset="0"/>
              <a:buChar char="•"/>
            </a:pPr>
            <a:r>
              <a:rPr lang="en-US" baseline="0" dirty="0" smtClean="0"/>
              <a:t> three levels (each related to your level of </a:t>
            </a:r>
            <a:r>
              <a:rPr lang="en-US" baseline="0" dirty="0" err="1" smtClean="0"/>
              <a:t>authourity</a:t>
            </a:r>
            <a:endParaRPr lang="en-US" baseline="0" dirty="0" smtClean="0"/>
          </a:p>
          <a:p>
            <a:pPr marL="1063807" lvl="2" indent="-167970">
              <a:buFont typeface="Arial" panose="020B0604020202020204" pitchFamily="34" charset="0"/>
              <a:buChar char="•"/>
            </a:pPr>
            <a:r>
              <a:rPr lang="en-US" baseline="0" dirty="0" smtClean="0"/>
              <a:t>Employer – provide safe work place, procedures and equipment and gear</a:t>
            </a:r>
          </a:p>
          <a:p>
            <a:pPr marL="1063807" lvl="2" indent="-167970">
              <a:buFont typeface="Arial" panose="020B0604020202020204" pitchFamily="34" charset="0"/>
              <a:buChar char="•"/>
            </a:pPr>
            <a:r>
              <a:rPr lang="en-US" baseline="0" dirty="0" smtClean="0"/>
              <a:t>Supervisors – ensure procedures are used, equipment is in place and safe, gear is appropriate, working properly and being properly used.</a:t>
            </a:r>
          </a:p>
          <a:p>
            <a:pPr marL="1063807" lvl="2" indent="-167970">
              <a:buFont typeface="Arial" panose="020B0604020202020204" pitchFamily="34" charset="0"/>
              <a:buChar char="•"/>
            </a:pPr>
            <a:r>
              <a:rPr lang="en-US" baseline="0" dirty="0" smtClean="0"/>
              <a:t>Workers - </a:t>
            </a:r>
          </a:p>
          <a:p>
            <a:pPr marL="1063807" lvl="2" indent="-167970">
              <a:buFont typeface="Arial" panose="020B0604020202020204" pitchFamily="34" charset="0"/>
              <a:buChar char="•"/>
            </a:pPr>
            <a:endParaRPr lang="en-US" baseline="0" dirty="0" smtClean="0"/>
          </a:p>
          <a:p>
            <a:pPr marL="167970" indent="-167970">
              <a:buFont typeface="Arial" panose="020B0604020202020204" pitchFamily="34" charset="0"/>
              <a:buChar char="•"/>
            </a:pPr>
            <a:r>
              <a:rPr lang="en-US" baseline="0" dirty="0" smtClean="0"/>
              <a:t>Identify and Control Hazards</a:t>
            </a:r>
          </a:p>
          <a:p>
            <a:pPr marL="167970" indent="-167970">
              <a:buFont typeface="Arial" panose="020B0604020202020204" pitchFamily="34" charset="0"/>
              <a:buChar char="•"/>
            </a:pPr>
            <a:r>
              <a:rPr lang="en-US" baseline="0" dirty="0" smtClean="0"/>
              <a:t>Train your workers</a:t>
            </a:r>
          </a:p>
          <a:p>
            <a:pPr marL="167970" indent="-167970">
              <a:buFont typeface="Arial" panose="020B0604020202020204" pitchFamily="34" charset="0"/>
              <a:buChar char="•"/>
            </a:pPr>
            <a:r>
              <a:rPr lang="en-US" baseline="0" dirty="0" smtClean="0"/>
              <a:t>Document your program</a:t>
            </a:r>
            <a:endParaRPr lang="en-US" dirty="0"/>
          </a:p>
        </p:txBody>
      </p:sp>
      <p:sp>
        <p:nvSpPr>
          <p:cNvPr id="4" name="Slide Number Placeholder 3"/>
          <p:cNvSpPr>
            <a:spLocks noGrp="1"/>
          </p:cNvSpPr>
          <p:nvPr>
            <p:ph type="sldNum" sz="quarter" idx="10"/>
          </p:nvPr>
        </p:nvSpPr>
        <p:spPr/>
        <p:txBody>
          <a:bodyPr/>
          <a:lstStyle/>
          <a:p>
            <a:fld id="{5BC88300-63F0-4CD2-A120-3A050490BBD9}" type="slidenum">
              <a:rPr lang="en-US" smtClean="0"/>
              <a:t>27</a:t>
            </a:fld>
            <a:endParaRPr lang="en-US"/>
          </a:p>
        </p:txBody>
      </p:sp>
    </p:spTree>
    <p:extLst>
      <p:ext uri="{BB962C8B-B14F-4D97-AF65-F5344CB8AC3E}">
        <p14:creationId xmlns:p14="http://schemas.microsoft.com/office/powerpoint/2010/main" val="3374483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r>
              <a:rPr lang="en-CA" b="1" dirty="0"/>
              <a:t>Put the title up first</a:t>
            </a:r>
            <a:endParaRPr lang="en-US" dirty="0"/>
          </a:p>
          <a:p>
            <a:pPr lvl="0"/>
            <a:r>
              <a:rPr lang="en-CA" dirty="0"/>
              <a:t>Ask them who they think a supervisor is</a:t>
            </a:r>
            <a:endParaRPr lang="en-US" dirty="0"/>
          </a:p>
          <a:p>
            <a:pPr lvl="0"/>
            <a:r>
              <a:rPr lang="en-CA" dirty="0"/>
              <a:t>Then put up the names, the list is not exhaustive</a:t>
            </a:r>
            <a:endParaRPr lang="en-US" dirty="0"/>
          </a:p>
          <a:p>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28</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r>
              <a:rPr lang="en-CA" dirty="0" smtClean="0"/>
              <a:t>1-12</a:t>
            </a:r>
          </a:p>
          <a:p>
            <a:r>
              <a:rPr lang="en-CA" dirty="0" smtClean="0"/>
              <a:t>Who </a:t>
            </a:r>
            <a:r>
              <a:rPr lang="en-CA" dirty="0"/>
              <a:t>is Responsible for Safety</a:t>
            </a:r>
          </a:p>
          <a:p>
            <a:endParaRPr lang="en-CA" dirty="0" smtClean="0"/>
          </a:p>
          <a:p>
            <a:r>
              <a:rPr lang="en-CA" dirty="0" smtClean="0"/>
              <a:t>Ask </a:t>
            </a:r>
            <a:r>
              <a:rPr lang="en-CA" dirty="0"/>
              <a:t>Participants to </a:t>
            </a:r>
            <a:r>
              <a:rPr lang="en-CA" dirty="0" smtClean="0"/>
              <a:t>comment on this and expand upon comments.  </a:t>
            </a:r>
            <a:endParaRPr lang="en-CA" dirty="0"/>
          </a:p>
          <a:p>
            <a:r>
              <a:rPr lang="en-CA" dirty="0" smtClean="0"/>
              <a:t>   .</a:t>
            </a:r>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34</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r>
              <a:rPr lang="en-CA" dirty="0" smtClean="0"/>
              <a:t>1-12</a:t>
            </a:r>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35</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r>
              <a:rPr lang="en-CA" dirty="0" smtClean="0"/>
              <a:t>1-12</a:t>
            </a:r>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36</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r>
              <a:rPr lang="en-CA" dirty="0" smtClean="0"/>
              <a:t>1-12</a:t>
            </a:r>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37</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r>
              <a:rPr lang="en-CA" dirty="0" smtClean="0"/>
              <a:t>1-12</a:t>
            </a:r>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38</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r>
              <a:rPr lang="en-US" dirty="0"/>
              <a:t>Conducted by Supervisors and Workers and are an essential to incident prevention.</a:t>
            </a:r>
          </a:p>
          <a:p>
            <a:pPr lvl="0"/>
            <a:r>
              <a:rPr lang="en-US" dirty="0"/>
              <a:t>Identify hazards</a:t>
            </a:r>
          </a:p>
          <a:p>
            <a:pPr lvl="0"/>
            <a:r>
              <a:rPr lang="en-US" dirty="0"/>
              <a:t>Take action</a:t>
            </a:r>
          </a:p>
          <a:p>
            <a:pPr lvl="0"/>
            <a:r>
              <a:rPr lang="en-US" dirty="0"/>
              <a:t>Determine controls</a:t>
            </a:r>
          </a:p>
          <a:p>
            <a:r>
              <a:rPr lang="en-US" dirty="0"/>
              <a:t>Recommend and record actions</a:t>
            </a:r>
            <a:r>
              <a:rPr lang="en-CA" dirty="0" smtClean="0"/>
              <a:t>3-27</a:t>
            </a:r>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45</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defTabSz="895535">
              <a:spcAft>
                <a:spcPts val="588"/>
              </a:spcAft>
              <a:buSzPct val="100000"/>
              <a:defRPr/>
            </a:pPr>
            <a:r>
              <a:rPr lang="en-US" sz="2400" dirty="0">
                <a:solidFill>
                  <a:prstClr val="black"/>
                </a:solidFill>
              </a:rPr>
              <a:t>3-28</a:t>
            </a:r>
          </a:p>
          <a:p>
            <a:pPr defTabSz="895535">
              <a:spcAft>
                <a:spcPts val="588"/>
              </a:spcAft>
              <a:buSzPct val="100000"/>
              <a:defRPr/>
            </a:pPr>
            <a:r>
              <a:rPr lang="en-US" sz="2400" dirty="0">
                <a:solidFill>
                  <a:prstClr val="black"/>
                </a:solidFill>
              </a:rPr>
              <a:t>Conducted by Supervisors and Workers and are an essential to incident prevention.</a:t>
            </a:r>
          </a:p>
          <a:p>
            <a:pPr marL="335825" indent="-335825" defTabSz="895535">
              <a:spcAft>
                <a:spcPts val="588"/>
              </a:spcAft>
              <a:buSzPct val="100000"/>
              <a:buFont typeface="Arial" pitchFamily="34" charset="0"/>
              <a:buChar char="•"/>
              <a:defRPr/>
            </a:pPr>
            <a:r>
              <a:rPr lang="en-US" sz="2400" dirty="0">
                <a:solidFill>
                  <a:prstClr val="black"/>
                </a:solidFill>
              </a:rPr>
              <a:t>Identify hazards</a:t>
            </a:r>
          </a:p>
          <a:p>
            <a:pPr marL="335825" indent="-335825" defTabSz="895535">
              <a:spcAft>
                <a:spcPts val="588"/>
              </a:spcAft>
              <a:buSzPct val="100000"/>
              <a:buFont typeface="Arial" pitchFamily="34" charset="0"/>
              <a:buChar char="•"/>
              <a:defRPr/>
            </a:pPr>
            <a:r>
              <a:rPr lang="en-US" sz="2400" dirty="0">
                <a:solidFill>
                  <a:prstClr val="black"/>
                </a:solidFill>
              </a:rPr>
              <a:t>Take action</a:t>
            </a:r>
          </a:p>
          <a:p>
            <a:pPr marL="335825" indent="-335825" defTabSz="895535">
              <a:spcAft>
                <a:spcPts val="588"/>
              </a:spcAft>
              <a:buSzPct val="100000"/>
              <a:buFont typeface="Arial" pitchFamily="34" charset="0"/>
              <a:buChar char="•"/>
              <a:defRPr/>
            </a:pPr>
            <a:r>
              <a:rPr lang="en-US" sz="2400" dirty="0">
                <a:solidFill>
                  <a:prstClr val="black"/>
                </a:solidFill>
              </a:rPr>
              <a:t>Determine controls</a:t>
            </a:r>
          </a:p>
          <a:p>
            <a:pPr marL="335825" indent="-335825" defTabSz="895535">
              <a:spcAft>
                <a:spcPts val="588"/>
              </a:spcAft>
              <a:buSzPct val="100000"/>
              <a:buFont typeface="Arial" pitchFamily="34" charset="0"/>
              <a:buChar char="•"/>
              <a:defRPr/>
            </a:pPr>
            <a:r>
              <a:rPr lang="en-US" sz="2400" dirty="0">
                <a:solidFill>
                  <a:prstClr val="black"/>
                </a:solidFill>
              </a:rPr>
              <a:t>Recommend and record actions</a:t>
            </a:r>
          </a:p>
          <a:p>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46</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defTabSz="895535">
              <a:defRPr/>
            </a:pPr>
            <a:r>
              <a:rPr lang="en-US" dirty="0" smtClean="0"/>
              <a:t>I-4</a:t>
            </a:r>
          </a:p>
          <a:p>
            <a:pPr defTabSz="895535">
              <a:defRPr/>
            </a:pPr>
            <a:r>
              <a:rPr lang="en-US" dirty="0" smtClean="0"/>
              <a:t>The WSCC administers the:</a:t>
            </a:r>
          </a:p>
          <a:p>
            <a:pPr marL="398015" indent="-398015">
              <a:buFont typeface="Arial" pitchFamily="34" charset="0"/>
              <a:buChar char="•"/>
            </a:pPr>
            <a:r>
              <a:rPr lang="en-US" i="1" dirty="0" smtClean="0"/>
              <a:t>Workers’ Compensation Acts</a:t>
            </a:r>
          </a:p>
          <a:p>
            <a:pPr marL="398015" indent="-398015">
              <a:buFont typeface="Arial" pitchFamily="34" charset="0"/>
              <a:buChar char="•"/>
            </a:pPr>
            <a:r>
              <a:rPr lang="en-US" i="1" dirty="0" smtClean="0"/>
              <a:t>Safety Acts </a:t>
            </a:r>
          </a:p>
          <a:p>
            <a:pPr marL="398015" indent="-398015">
              <a:buFont typeface="Arial" pitchFamily="34" charset="0"/>
              <a:buChar char="•"/>
            </a:pPr>
            <a:r>
              <a:rPr lang="en-US" i="1" dirty="0" smtClean="0"/>
              <a:t>Mines Health and Safety Acts </a:t>
            </a:r>
          </a:p>
          <a:p>
            <a:pPr marL="398015" indent="-398015">
              <a:buFont typeface="Arial" pitchFamily="34" charset="0"/>
              <a:buChar char="•"/>
            </a:pPr>
            <a:r>
              <a:rPr lang="en-US" i="1" dirty="0" smtClean="0"/>
              <a:t>Explosives Use Acts</a:t>
            </a:r>
            <a:r>
              <a:rPr lang="en-US" dirty="0" smtClean="0"/>
              <a:t> </a:t>
            </a:r>
          </a:p>
          <a:p>
            <a:pPr marL="398015" indent="-398015">
              <a:buFont typeface="Arial" pitchFamily="34" charset="0"/>
              <a:buChar char="•"/>
            </a:pPr>
            <a:r>
              <a:rPr lang="en-US" i="1" dirty="0" smtClean="0"/>
              <a:t>Associated Regulations</a:t>
            </a:r>
            <a:r>
              <a:rPr lang="en-US" dirty="0" smtClean="0"/>
              <a:t> </a:t>
            </a:r>
            <a:endParaRPr lang="en-CA" dirty="0" smtClean="0"/>
          </a:p>
          <a:p>
            <a:endParaRPr lang="en-CA" dirty="0" smtClean="0"/>
          </a:p>
          <a:p>
            <a:endParaRPr lang="en-CA" dirty="0" smtClean="0"/>
          </a:p>
          <a:p>
            <a:pPr defTabSz="895535">
              <a:defRPr/>
            </a:pPr>
            <a:r>
              <a:rPr lang="en-US" dirty="0" smtClean="0"/>
              <a:t>to protect Workers in the NWT and Nunavut.</a:t>
            </a:r>
          </a:p>
          <a:p>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6</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guide for Small businesses.</a:t>
            </a:r>
          </a:p>
          <a:p>
            <a:r>
              <a:rPr lang="en-US" dirty="0" smtClean="0"/>
              <a:t>The guide is available in hard copies, on the WSCC website  and in a memory stick.</a:t>
            </a:r>
          </a:p>
          <a:p>
            <a:r>
              <a:rPr lang="en-US" dirty="0" smtClean="0"/>
              <a:t>Workshops available upon request.</a:t>
            </a:r>
            <a:endParaRPr lang="en-US" dirty="0"/>
          </a:p>
        </p:txBody>
      </p:sp>
      <p:sp>
        <p:nvSpPr>
          <p:cNvPr id="4" name="Slide Number Placeholder 3"/>
          <p:cNvSpPr>
            <a:spLocks noGrp="1"/>
          </p:cNvSpPr>
          <p:nvPr>
            <p:ph type="sldNum" sz="quarter" idx="10"/>
          </p:nvPr>
        </p:nvSpPr>
        <p:spPr/>
        <p:txBody>
          <a:bodyPr/>
          <a:lstStyle/>
          <a:p>
            <a:fld id="{5BC88300-63F0-4CD2-A120-3A050490BBD9}" type="slidenum">
              <a:rPr lang="en-US" smtClean="0"/>
              <a:t>49</a:t>
            </a:fld>
            <a:endParaRPr lang="en-US"/>
          </a:p>
        </p:txBody>
      </p:sp>
    </p:spTree>
    <p:extLst>
      <p:ext uri="{BB962C8B-B14F-4D97-AF65-F5344CB8AC3E}">
        <p14:creationId xmlns:p14="http://schemas.microsoft.com/office/powerpoint/2010/main" val="324405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Soon, WSCC will be introducing a new way for employers to report any workplace incidents. We have listened to feedback from employers on the current reporting process, and are happy to announce that </a:t>
            </a:r>
            <a:r>
              <a:rPr lang="en-US" dirty="0"/>
              <a:t>in an effort to make reporting easier for employers, we have developed a new </a:t>
            </a:r>
            <a:r>
              <a:rPr lang="en-US" b="1" dirty="0"/>
              <a:t>Employer’s Report of Incident</a:t>
            </a:r>
            <a:r>
              <a:rPr lang="en-US" dirty="0"/>
              <a:t> form, which replaces three existing forms: t</a:t>
            </a:r>
            <a:r>
              <a:rPr lang="en-CA" dirty="0"/>
              <a:t>he </a:t>
            </a:r>
            <a:r>
              <a:rPr lang="en-CA" i="1" u="sng" dirty="0">
                <a:hlinkClick r:id="rId3"/>
              </a:rPr>
              <a:t>Accident Causing Serious Bodily Injury</a:t>
            </a:r>
            <a:r>
              <a:rPr lang="en-CA" dirty="0"/>
              <a:t> form; the </a:t>
            </a:r>
            <a:r>
              <a:rPr lang="en-CA" i="1" u="sng" dirty="0">
                <a:hlinkClick r:id="rId4"/>
              </a:rPr>
              <a:t>Dangerous Occurrence</a:t>
            </a:r>
            <a:r>
              <a:rPr lang="en-CA" dirty="0"/>
              <a:t> form; and the current </a:t>
            </a:r>
            <a:r>
              <a:rPr lang="en-CA" i="1" u="sng" dirty="0">
                <a:hlinkClick r:id="rId5"/>
              </a:rPr>
              <a:t>Employer’s Report of Injury</a:t>
            </a:r>
            <a:r>
              <a:rPr lang="en-CA" dirty="0"/>
              <a:t> form.</a:t>
            </a:r>
          </a:p>
        </p:txBody>
      </p:sp>
      <p:sp>
        <p:nvSpPr>
          <p:cNvPr id="4" name="Slide Number Placeholder 3"/>
          <p:cNvSpPr>
            <a:spLocks noGrp="1"/>
          </p:cNvSpPr>
          <p:nvPr>
            <p:ph type="sldNum" sz="quarter" idx="10"/>
          </p:nvPr>
        </p:nvSpPr>
        <p:spPr/>
        <p:txBody>
          <a:bodyPr/>
          <a:lstStyle/>
          <a:p>
            <a:fld id="{E3CBC6B8-0AD7-4BEA-9FA2-2C10B8016ACD}" type="slidenum">
              <a:rPr lang="en-US" smtClean="0"/>
              <a:pPr/>
              <a:t>51</a:t>
            </a:fld>
            <a:endParaRPr lang="en-US"/>
          </a:p>
        </p:txBody>
      </p:sp>
    </p:spTree>
    <p:extLst>
      <p:ext uri="{BB962C8B-B14F-4D97-AF65-F5344CB8AC3E}">
        <p14:creationId xmlns:p14="http://schemas.microsoft.com/office/powerpoint/2010/main" val="3131183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SO WHY THE CHANGE?</a:t>
            </a:r>
            <a:endParaRPr lang="en-US" dirty="0"/>
          </a:p>
          <a:p>
            <a:endParaRPr lang="en-US" dirty="0"/>
          </a:p>
          <a:p>
            <a:r>
              <a:rPr lang="en-US" dirty="0"/>
              <a:t>In a brief survey conducted last year:</a:t>
            </a:r>
          </a:p>
          <a:p>
            <a:pPr marL="167970" indent="-167970">
              <a:buFont typeface="Arial" panose="020B0604020202020204" pitchFamily="34" charset="0"/>
              <a:buChar char="•"/>
            </a:pPr>
            <a:r>
              <a:rPr lang="en-US" dirty="0"/>
              <a:t>17% of surveyed Employers said our current reporting process is </a:t>
            </a:r>
            <a:r>
              <a:rPr lang="en-US" i="1" dirty="0"/>
              <a:t>confusing</a:t>
            </a:r>
            <a:r>
              <a:rPr lang="en-US" dirty="0"/>
              <a:t> or </a:t>
            </a:r>
            <a:r>
              <a:rPr lang="en-US" i="1" dirty="0"/>
              <a:t>very confusing</a:t>
            </a:r>
            <a:r>
              <a:rPr lang="en-US" dirty="0"/>
              <a:t>;</a:t>
            </a:r>
          </a:p>
          <a:p>
            <a:pPr marL="167970" indent="-167970">
              <a:buFont typeface="Arial" panose="020B0604020202020204" pitchFamily="34" charset="0"/>
              <a:buChar char="•"/>
            </a:pPr>
            <a:r>
              <a:rPr lang="en-US" dirty="0"/>
              <a:t>57% of surveyed Employers were unaware of the requirement to report to both the Claims and Prevention units; and</a:t>
            </a:r>
          </a:p>
          <a:p>
            <a:pPr marL="167970" indent="-167970">
              <a:buFont typeface="Arial" panose="020B0604020202020204" pitchFamily="34" charset="0"/>
              <a:buChar char="•"/>
            </a:pPr>
            <a:r>
              <a:rPr lang="en-US" dirty="0"/>
              <a:t>56% of surveyed Employers say they are </a:t>
            </a:r>
            <a:r>
              <a:rPr lang="en-US" i="1" dirty="0"/>
              <a:t>somewhat aware</a:t>
            </a:r>
            <a:r>
              <a:rPr lang="en-US" dirty="0"/>
              <a:t> or </a:t>
            </a:r>
            <a:r>
              <a:rPr lang="en-US" i="1" dirty="0"/>
              <a:t>not aware</a:t>
            </a:r>
            <a:r>
              <a:rPr lang="en-US" dirty="0"/>
              <a:t> of the requirement to report Dangerous Occurrences to the Chief Safety Officer.</a:t>
            </a:r>
          </a:p>
          <a:p>
            <a:endParaRPr lang="en-US" dirty="0"/>
          </a:p>
          <a:p>
            <a:r>
              <a:rPr lang="en-US" dirty="0"/>
              <a:t>Simply reporting an injury under the </a:t>
            </a:r>
            <a:r>
              <a:rPr lang="en-US" i="1" dirty="0"/>
              <a:t>Workers’ Compensation Act</a:t>
            </a:r>
            <a:r>
              <a:rPr lang="en-US" dirty="0"/>
              <a:t> to WSCC’s Claims Services through the current </a:t>
            </a:r>
            <a:r>
              <a:rPr lang="en-CA" i="1" u="sng" dirty="0">
                <a:hlinkClick r:id="rId3"/>
              </a:rPr>
              <a:t>Employer’s Report of Injury</a:t>
            </a:r>
            <a:r>
              <a:rPr lang="en-CA" dirty="0"/>
              <a:t> form</a:t>
            </a:r>
            <a:r>
              <a:rPr lang="en-US" dirty="0"/>
              <a:t> </a:t>
            </a:r>
            <a:r>
              <a:rPr lang="en-US" u="sng" dirty="0"/>
              <a:t>does not fulfill reporting requirements</a:t>
            </a:r>
            <a:r>
              <a:rPr lang="en-US" dirty="0"/>
              <a:t> under the </a:t>
            </a:r>
            <a:r>
              <a:rPr lang="en-US" i="1" dirty="0"/>
              <a:t>Safety Acts </a:t>
            </a:r>
            <a:r>
              <a:rPr lang="en-US" dirty="0"/>
              <a:t>and related </a:t>
            </a:r>
            <a:r>
              <a:rPr lang="en-US" i="1" dirty="0"/>
              <a:t>Occupational Health and Safety Regulations</a:t>
            </a:r>
            <a:r>
              <a:rPr lang="en-US" dirty="0"/>
              <a:t>. Depending on the incident, </a:t>
            </a:r>
            <a:r>
              <a:rPr lang="en-US" b="1" dirty="0"/>
              <a:t>notices must also be given</a:t>
            </a:r>
            <a:r>
              <a:rPr lang="en-US" dirty="0"/>
              <a:t> to the Chief Safety Officer to report an </a:t>
            </a:r>
            <a:r>
              <a:rPr lang="en-CA" i="1" u="sng" dirty="0">
                <a:hlinkClick r:id="rId4"/>
              </a:rPr>
              <a:t>Accident Causing Serious Bodily Injury</a:t>
            </a:r>
            <a:r>
              <a:rPr lang="en-CA" dirty="0"/>
              <a:t> or a </a:t>
            </a:r>
            <a:r>
              <a:rPr lang="en-CA" i="1" u="sng" dirty="0">
                <a:hlinkClick r:id="rId5"/>
              </a:rPr>
              <a:t>Dangerous Occurrence</a:t>
            </a:r>
            <a:r>
              <a:rPr lang="en-CA" dirty="0"/>
              <a:t>.</a:t>
            </a:r>
            <a:endParaRPr lang="en-US" dirty="0"/>
          </a:p>
          <a:p>
            <a:endParaRPr lang="en-US" dirty="0"/>
          </a:p>
          <a:p>
            <a:r>
              <a:rPr lang="en-US" dirty="0"/>
              <a:t>We understand that the current reporting process may be confusing – it is inconvenient to have to submit multiple forms to two separate units! – therefore, instead of trying to determine what the incident category is, which form to submit, and to whom, there will now be one way to report all incidents. This will ease the reporting process for employers, and help fulfill all reporting requirements.</a:t>
            </a:r>
          </a:p>
          <a:p>
            <a:endParaRPr lang="en-US" dirty="0"/>
          </a:p>
          <a:p>
            <a:r>
              <a:rPr lang="en-US" dirty="0"/>
              <a:t>Furthermore, missing incident or dangerous occurrence reports prevents the WSCC from investigating workplace incidents or exposures and may limit our ability to prevent future workplace diseases and injuries.</a:t>
            </a:r>
          </a:p>
          <a:p>
            <a:endParaRPr lang="en-US" dirty="0"/>
          </a:p>
          <a:p>
            <a:r>
              <a:rPr lang="en-US" dirty="0"/>
              <a:t>This change applies only to the current reporting process for employers; </a:t>
            </a:r>
            <a:r>
              <a:rPr lang="en-US" b="1" dirty="0"/>
              <a:t>the reporting process for injured workers has not changed</a:t>
            </a:r>
            <a:r>
              <a:rPr lang="en-US" dirty="0"/>
              <a:t>.</a:t>
            </a:r>
          </a:p>
          <a:p>
            <a:endParaRPr lang="en-CA" dirty="0"/>
          </a:p>
          <a:p>
            <a:r>
              <a:rPr lang="en-CA" dirty="0"/>
              <a:t>The new form is scheduled to launch in May 2017. For additional details, take a look at our April issue of </a:t>
            </a:r>
            <a:r>
              <a:rPr lang="en-CA" i="1" dirty="0"/>
              <a:t>SafetyNet</a:t>
            </a:r>
            <a:r>
              <a:rPr lang="en-CA" dirty="0"/>
              <a:t>.</a:t>
            </a:r>
          </a:p>
          <a:p>
            <a:endParaRPr lang="en-CA" dirty="0"/>
          </a:p>
          <a:p>
            <a:r>
              <a:rPr lang="en-US" dirty="0"/>
              <a:t>Once this form is available, </a:t>
            </a:r>
            <a:r>
              <a:rPr lang="en-US" u="sng" dirty="0"/>
              <a:t>we will be sending all Employers an email linking to the new form, and further explaining anything you need to know.</a:t>
            </a:r>
            <a:r>
              <a:rPr lang="en-US" dirty="0"/>
              <a:t> We are also updating our website to reflect the new reporting process; any reference to the previous process will no longer be online. If you have any hyperlinks or PDFs saved to your computer, please update them to the new system.</a:t>
            </a:r>
          </a:p>
        </p:txBody>
      </p:sp>
      <p:sp>
        <p:nvSpPr>
          <p:cNvPr id="4" name="Slide Number Placeholder 3"/>
          <p:cNvSpPr>
            <a:spLocks noGrp="1"/>
          </p:cNvSpPr>
          <p:nvPr>
            <p:ph type="sldNum" sz="quarter" idx="10"/>
          </p:nvPr>
        </p:nvSpPr>
        <p:spPr/>
        <p:txBody>
          <a:bodyPr/>
          <a:lstStyle/>
          <a:p>
            <a:fld id="{E3CBC6B8-0AD7-4BEA-9FA2-2C10B8016ACD}" type="slidenum">
              <a:rPr lang="en-US" smtClean="0"/>
              <a:pPr/>
              <a:t>52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The OHS Legislations requires you to be familiar with the Safety Act and the regulations that apply to the work you do.</a:t>
            </a:r>
            <a:br>
              <a:rPr lang="en-US" dirty="0"/>
            </a:br>
            <a:r>
              <a:rPr lang="en-US" dirty="0"/>
              <a:t/>
            </a:r>
            <a:br>
              <a:rPr lang="en-US" dirty="0"/>
            </a:br>
            <a:r>
              <a:rPr lang="en-US" dirty="0"/>
              <a:t>Don’t get overwhelmed by the sheer number of regulations (and there are 490)</a:t>
            </a:r>
          </a:p>
          <a:p>
            <a:pPr marL="167970" indent="-167970">
              <a:buFont typeface="Arial" panose="020B0604020202020204" pitchFamily="34" charset="0"/>
              <a:buChar char="•"/>
            </a:pPr>
            <a:r>
              <a:rPr lang="en-US" dirty="0"/>
              <a:t>You don’t get to claim that you didn’t know what the rules were.</a:t>
            </a:r>
          </a:p>
          <a:p>
            <a:pPr marL="615888" lvl="1" indent="-167970">
              <a:buFont typeface="Arial" panose="020B0604020202020204" pitchFamily="34" charset="0"/>
              <a:buChar char="•"/>
            </a:pPr>
            <a:r>
              <a:rPr lang="en-US" dirty="0"/>
              <a:t>But we recognize that you may read the regulations and </a:t>
            </a:r>
          </a:p>
          <a:p>
            <a:pPr marL="615888" lvl="1" indent="-167970">
              <a:buFont typeface="Arial" panose="020B0604020202020204" pitchFamily="34" charset="0"/>
              <a:buChar char="•"/>
            </a:pPr>
            <a:r>
              <a:rPr lang="en-US" dirty="0"/>
              <a:t>have some questions about how to do what you need to in order to meet the requirements.</a:t>
            </a:r>
            <a:endParaRPr lang="en-US" dirty="0" smtClean="0"/>
          </a:p>
          <a:p>
            <a:endParaRPr lang="en-US" dirty="0" smtClean="0"/>
          </a:p>
          <a:p>
            <a:r>
              <a:rPr lang="en-US" dirty="0" smtClean="0"/>
              <a:t>WSCC,</a:t>
            </a:r>
            <a:r>
              <a:rPr lang="en-US" baseline="0" dirty="0" smtClean="0"/>
              <a:t> working with CCOHS, are proud to announce the launch of a new tool for you!</a:t>
            </a:r>
          </a:p>
          <a:p>
            <a:endParaRPr lang="en-US" baseline="0" dirty="0" smtClean="0"/>
          </a:p>
          <a:p>
            <a:r>
              <a:rPr lang="en-US" baseline="0" dirty="0" smtClean="0"/>
              <a:t>The OHS app provides you with the ability to quickly access safety information at the tip of your fingers. Right now, we’re soft launching the </a:t>
            </a:r>
            <a:r>
              <a:rPr lang="en-US" baseline="0" dirty="0" err="1" smtClean="0"/>
              <a:t>webtool</a:t>
            </a:r>
            <a:r>
              <a:rPr lang="en-US" baseline="0" dirty="0" smtClean="0"/>
              <a:t> portion, accessible online through our website. </a:t>
            </a:r>
          </a:p>
          <a:p>
            <a:r>
              <a:rPr lang="en-US" baseline="0" dirty="0" smtClean="0"/>
              <a:t>Lets take a look!</a:t>
            </a:r>
          </a:p>
          <a:p>
            <a:endParaRPr lang="en-US" baseline="0" dirty="0" smtClean="0"/>
          </a:p>
          <a:p>
            <a:r>
              <a:rPr lang="en-US" baseline="0" dirty="0" smtClean="0"/>
              <a:t>This tool gives quick summaries on specific safety topics, provides you with the relevant legislation associated with that topics, and also links to any WSCC existing resources to help spread safety awareness.</a:t>
            </a:r>
          </a:p>
          <a:p>
            <a:endParaRPr lang="en-US" baseline="0" dirty="0" smtClean="0"/>
          </a:p>
          <a:p>
            <a:r>
              <a:rPr lang="en-US" baseline="0" dirty="0" smtClean="0"/>
              <a:t>This summer, we’ll be rolling out the OHS App, downloadable on your smartphone. No matter where you, no matter the cell service, you can find out important safety information. We’ll be continuing to grow this tool with more topics down the line – please explore it, let us know what you think, and if you have any ideas for future topics that you’d like to see! We want to be sure this tool is meeting your needs!</a:t>
            </a:r>
            <a:endParaRPr lang="en-US" dirty="0"/>
          </a:p>
        </p:txBody>
      </p:sp>
      <p:sp>
        <p:nvSpPr>
          <p:cNvPr id="4" name="Slide Number Placeholder 3"/>
          <p:cNvSpPr>
            <a:spLocks noGrp="1"/>
          </p:cNvSpPr>
          <p:nvPr>
            <p:ph type="sldNum" sz="quarter" idx="10"/>
          </p:nvPr>
        </p:nvSpPr>
        <p:spPr/>
        <p:txBody>
          <a:bodyPr/>
          <a:lstStyle/>
          <a:p>
            <a:fld id="{5F4F15B3-077E-4FEC-AD3D-F4B6EC6C67CD}" type="slidenum">
              <a:rPr lang="en-US" smtClean="0"/>
              <a:t>55</a:t>
            </a:fld>
            <a:endParaRPr lang="en-US"/>
          </a:p>
        </p:txBody>
      </p:sp>
    </p:spTree>
    <p:extLst>
      <p:ext uri="{BB962C8B-B14F-4D97-AF65-F5344CB8AC3E}">
        <p14:creationId xmlns:p14="http://schemas.microsoft.com/office/powerpoint/2010/main" val="3008600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a:t>
            </a:r>
            <a:r>
              <a:rPr lang="en-US" baseline="0" dirty="0" smtClean="0"/>
              <a:t> the starting page to the OHS App </a:t>
            </a:r>
            <a:r>
              <a:rPr lang="en-US" baseline="0" dirty="0" err="1" smtClean="0"/>
              <a:t>webtool</a:t>
            </a:r>
            <a:r>
              <a:rPr lang="en-US" baseline="0" dirty="0" smtClean="0"/>
              <a:t>. You can get here by going to the WSCC homepage and clicking the OHS APP link at the top of the page, located next to the WSCC Connect button. </a:t>
            </a:r>
            <a:endParaRPr lang="en-US" dirty="0"/>
          </a:p>
        </p:txBody>
      </p:sp>
      <p:sp>
        <p:nvSpPr>
          <p:cNvPr id="4" name="Slide Number Placeholder 3"/>
          <p:cNvSpPr>
            <a:spLocks noGrp="1"/>
          </p:cNvSpPr>
          <p:nvPr>
            <p:ph type="sldNum" sz="quarter" idx="10"/>
          </p:nvPr>
        </p:nvSpPr>
        <p:spPr/>
        <p:txBody>
          <a:bodyPr/>
          <a:lstStyle/>
          <a:p>
            <a:fld id="{E80A35A5-F775-46C1-98D6-88055926E14A}" type="slidenum">
              <a:rPr lang="en-US" smtClean="0"/>
              <a:t>56</a:t>
            </a:fld>
            <a:endParaRPr lang="en-US"/>
          </a:p>
        </p:txBody>
      </p:sp>
    </p:spTree>
    <p:extLst>
      <p:ext uri="{BB962C8B-B14F-4D97-AF65-F5344CB8AC3E}">
        <p14:creationId xmlns:p14="http://schemas.microsoft.com/office/powerpoint/2010/main" val="133670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defTabSz="895535">
              <a:defRPr/>
            </a:pPr>
            <a:r>
              <a:rPr lang="en-US" dirty="0" smtClean="0"/>
              <a:t>1-2 to 1-3</a:t>
            </a:r>
          </a:p>
          <a:p>
            <a:pPr defTabSz="895535">
              <a:defRPr/>
            </a:pPr>
            <a:endParaRPr lang="en-CA" dirty="0" smtClean="0"/>
          </a:p>
          <a:p>
            <a:pPr defTabSz="895535">
              <a:defRPr/>
            </a:pPr>
            <a:r>
              <a:rPr lang="en-CA" dirty="0" smtClean="0"/>
              <a:t>Your </a:t>
            </a:r>
            <a:r>
              <a:rPr lang="en-CA" dirty="0"/>
              <a:t>company policies and safety directives, the </a:t>
            </a:r>
            <a:r>
              <a:rPr lang="en-CA" i="1" dirty="0"/>
              <a:t>Safety Act </a:t>
            </a:r>
            <a:r>
              <a:rPr lang="en-CA" dirty="0"/>
              <a:t>and </a:t>
            </a:r>
            <a:r>
              <a:rPr lang="en-CA" i="1" dirty="0"/>
              <a:t>General Safety Regulations </a:t>
            </a:r>
            <a:r>
              <a:rPr lang="en-CA" dirty="0"/>
              <a:t>and the </a:t>
            </a:r>
            <a:r>
              <a:rPr lang="en-CA" i="1" dirty="0"/>
              <a:t>Workers` Safety &amp; Compensation Act </a:t>
            </a:r>
            <a:r>
              <a:rPr lang="en-CA" dirty="0"/>
              <a:t>all have very specific reporting requirements that Supervisors must follow. </a:t>
            </a:r>
          </a:p>
          <a:p>
            <a:pPr defTabSz="895535">
              <a:defRPr/>
            </a:pPr>
            <a:endParaRPr lang="en-CA" dirty="0"/>
          </a:p>
          <a:p>
            <a:pPr defTabSz="895535">
              <a:defRPr/>
            </a:pPr>
            <a:r>
              <a:rPr lang="en-CA" dirty="0"/>
              <a:t>Supervisors are legally required to complete any </a:t>
            </a:r>
            <a:r>
              <a:rPr lang="en-CA" dirty="0" smtClean="0"/>
              <a:t>legislative and corporate requirements.</a:t>
            </a:r>
            <a:endParaRPr lang="en-CA" dirty="0"/>
          </a:p>
          <a:p>
            <a:endParaRPr lang="en-CA" dirty="0" smtClean="0"/>
          </a:p>
          <a:p>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7</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r>
              <a:rPr lang="en-CA" dirty="0" smtClean="0"/>
              <a:t>1-18</a:t>
            </a:r>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8</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r>
              <a:rPr lang="en-US" dirty="0" smtClean="0"/>
              <a:t>1-18</a:t>
            </a:r>
          </a:p>
          <a:p>
            <a:r>
              <a:rPr lang="en-US" dirty="0" smtClean="0"/>
              <a:t>Establishes criminal liability in Canada for organizations and their representatives including:</a:t>
            </a:r>
          </a:p>
          <a:p>
            <a:pPr>
              <a:buFont typeface="Arial" pitchFamily="34" charset="0"/>
              <a:buChar char="•"/>
            </a:pPr>
            <a:r>
              <a:rPr lang="en-US" dirty="0" smtClean="0"/>
              <a:t>Federal;</a:t>
            </a:r>
          </a:p>
          <a:p>
            <a:pPr>
              <a:buFont typeface="Arial" pitchFamily="34" charset="0"/>
              <a:buChar char="•"/>
            </a:pPr>
            <a:r>
              <a:rPr lang="en-US" dirty="0" smtClean="0"/>
              <a:t>Territorial or Provincial;</a:t>
            </a:r>
          </a:p>
          <a:p>
            <a:pPr>
              <a:buFont typeface="Arial" pitchFamily="34" charset="0"/>
              <a:buChar char="•"/>
            </a:pPr>
            <a:r>
              <a:rPr lang="en-US" dirty="0" smtClean="0"/>
              <a:t>Municipal;</a:t>
            </a:r>
          </a:p>
          <a:p>
            <a:pPr>
              <a:buFont typeface="Arial" pitchFamily="34" charset="0"/>
              <a:buChar char="•"/>
            </a:pPr>
            <a:r>
              <a:rPr lang="en-US" dirty="0" smtClean="0"/>
              <a:t>Corporations;</a:t>
            </a:r>
          </a:p>
          <a:p>
            <a:pPr>
              <a:buFont typeface="Arial" pitchFamily="34" charset="0"/>
              <a:buChar char="•"/>
            </a:pPr>
            <a:r>
              <a:rPr lang="en-US" dirty="0" smtClean="0"/>
              <a:t>Private companies;</a:t>
            </a:r>
          </a:p>
          <a:p>
            <a:pPr>
              <a:buFont typeface="Arial" pitchFamily="34" charset="0"/>
              <a:buChar char="•"/>
            </a:pPr>
            <a:r>
              <a:rPr lang="en-US" dirty="0" smtClean="0"/>
              <a:t>Charities; Non Government organizations; and</a:t>
            </a:r>
          </a:p>
          <a:p>
            <a:pPr>
              <a:buFont typeface="Arial" pitchFamily="34" charset="0"/>
              <a:buChar char="•"/>
            </a:pPr>
            <a:r>
              <a:rPr lang="en-US" dirty="0" smtClean="0"/>
              <a:t>Individuals</a:t>
            </a:r>
          </a:p>
          <a:p>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9</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968">
              <a:defRPr/>
            </a:pPr>
            <a:r>
              <a:rPr lang="en-US" dirty="0" smtClean="0"/>
              <a:t>1-2 to 1-3</a:t>
            </a:r>
          </a:p>
          <a:p>
            <a:pPr defTabSz="896968">
              <a:defRPr/>
            </a:pPr>
            <a:endParaRPr lang="en-US" dirty="0" smtClean="0"/>
          </a:p>
          <a:p>
            <a:pPr defTabSz="896968">
              <a:defRPr/>
            </a:pPr>
            <a:r>
              <a:rPr lang="en-US" dirty="0" smtClean="0"/>
              <a:t>Have students read and review</a:t>
            </a:r>
            <a:r>
              <a:rPr lang="en-US" baseline="0" dirty="0" smtClean="0"/>
              <a:t> page 1-2 and discuss the general duty clause.  Similar requirements across all jurisdictions.</a:t>
            </a:r>
          </a:p>
          <a:p>
            <a:pPr defTabSz="896968">
              <a:defRPr/>
            </a:pPr>
            <a:endParaRPr lang="en-US" baseline="0" dirty="0" smtClean="0"/>
          </a:p>
          <a:p>
            <a:pPr marL="162158" indent="-162158" defTabSz="896968">
              <a:buFont typeface="Arial" pitchFamily="34" charset="0"/>
              <a:buChar char="•"/>
              <a:defRPr/>
            </a:pPr>
            <a:r>
              <a:rPr lang="en-US" baseline="0" dirty="0" smtClean="0"/>
              <a:t>Emphasize the “</a:t>
            </a:r>
            <a:r>
              <a:rPr lang="en-US" b="1" baseline="0" dirty="0" smtClean="0"/>
              <a:t>and</a:t>
            </a:r>
            <a:r>
              <a:rPr lang="en-US" baseline="0" dirty="0" smtClean="0"/>
              <a:t>”.</a:t>
            </a:r>
          </a:p>
          <a:p>
            <a:pPr marL="162158" indent="-162158" defTabSz="896968">
              <a:buFont typeface="Arial" pitchFamily="34" charset="0"/>
              <a:buChar char="•"/>
              <a:defRPr/>
            </a:pPr>
            <a:r>
              <a:rPr lang="en-US" baseline="0" dirty="0" smtClean="0"/>
              <a:t>Emphasize “</a:t>
            </a:r>
            <a:r>
              <a:rPr lang="en-US" b="1" baseline="0" dirty="0" smtClean="0"/>
              <a:t>person</a:t>
            </a:r>
            <a:r>
              <a:rPr lang="en-US" baseline="0" dirty="0" smtClean="0"/>
              <a:t>”.</a:t>
            </a:r>
            <a:endParaRPr lang="en-US" dirty="0" smtClean="0"/>
          </a:p>
          <a:p>
            <a:pPr defTabSz="896968">
              <a:defRPr/>
            </a:pPr>
            <a:endParaRPr lang="en-US" dirty="0" smtClean="0"/>
          </a:p>
          <a:p>
            <a:pPr defTabSz="896968">
              <a:defRPr/>
            </a:pPr>
            <a:r>
              <a:rPr lang="en-US" dirty="0" smtClean="0"/>
              <a:t>Explain the Act tells</a:t>
            </a:r>
            <a:r>
              <a:rPr lang="en-US" baseline="0" dirty="0" smtClean="0"/>
              <a:t> what is required.  To know what an employer must do to meet the First Aid requirements of Section 4(1)(c) the employer will reference the Safety Regulation on First Aid.</a:t>
            </a:r>
            <a:endParaRPr lang="en-US" dirty="0" smtClean="0"/>
          </a:p>
          <a:p>
            <a:pPr algn="r"/>
            <a:r>
              <a:rPr lang="en-US" dirty="0" smtClean="0"/>
              <a:t> </a:t>
            </a:r>
            <a:endParaRPr lang="en-US" dirty="0"/>
          </a:p>
        </p:txBody>
      </p:sp>
      <p:sp>
        <p:nvSpPr>
          <p:cNvPr id="4" name="Footer Placeholder 3"/>
          <p:cNvSpPr>
            <a:spLocks noGrp="1"/>
          </p:cNvSpPr>
          <p:nvPr>
            <p:ph type="ftr" sz="quarter" idx="10"/>
          </p:nvPr>
        </p:nvSpPr>
        <p:spPr/>
        <p:txBody>
          <a:bodyPr/>
          <a:lstStyle/>
          <a:p>
            <a:endParaRPr lang="en-CA"/>
          </a:p>
        </p:txBody>
      </p:sp>
      <p:sp>
        <p:nvSpPr>
          <p:cNvPr id="5" name="Slide Number Placeholder 4"/>
          <p:cNvSpPr>
            <a:spLocks noGrp="1"/>
          </p:cNvSpPr>
          <p:nvPr>
            <p:ph type="sldNum" sz="quarter" idx="11"/>
          </p:nvPr>
        </p:nvSpPr>
        <p:spPr/>
        <p:txBody>
          <a:bodyPr/>
          <a:lstStyle/>
          <a:p>
            <a:fld id="{25FBE5C3-E987-4951-9F79-4CBFA8B9D7ED}" type="slidenum">
              <a:rPr lang="en-CA" smtClean="0"/>
              <a:pPr/>
              <a:t>10</a:t>
            </a:fld>
            <a:endParaRPr lang="en-CA"/>
          </a:p>
        </p:txBody>
      </p:sp>
    </p:spTree>
    <p:extLst>
      <p:ext uri="{BB962C8B-B14F-4D97-AF65-F5344CB8AC3E}">
        <p14:creationId xmlns:p14="http://schemas.microsoft.com/office/powerpoint/2010/main" val="1637492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dirty="0" smtClean="0"/>
              <a:t>1-8</a:t>
            </a:r>
          </a:p>
          <a:p>
            <a:pPr algn="l"/>
            <a:r>
              <a:rPr lang="en-US" dirty="0" smtClean="0"/>
              <a:t>Refer</a:t>
            </a:r>
            <a:r>
              <a:rPr lang="en-US" baseline="0" dirty="0" smtClean="0"/>
              <a:t> students to remain current with the WSCC Codes of Practice on the website. It is not listed under legislation but has it’s own page.</a:t>
            </a:r>
          </a:p>
          <a:p>
            <a:pPr algn="l"/>
            <a:endParaRPr lang="en-US" baseline="0" dirty="0" smtClean="0"/>
          </a:p>
          <a:p>
            <a:pPr algn="l"/>
            <a:r>
              <a:rPr lang="en-US" baseline="0" dirty="0" smtClean="0"/>
              <a:t>Emphasize these are quasi-legal documents and may be used to demonstrate due diligence.</a:t>
            </a:r>
            <a:endParaRPr lang="en-US" dirty="0"/>
          </a:p>
        </p:txBody>
      </p:sp>
      <p:sp>
        <p:nvSpPr>
          <p:cNvPr id="4" name="Footer Placeholder 3"/>
          <p:cNvSpPr>
            <a:spLocks noGrp="1"/>
          </p:cNvSpPr>
          <p:nvPr>
            <p:ph type="ftr" sz="quarter" idx="10"/>
          </p:nvPr>
        </p:nvSpPr>
        <p:spPr/>
        <p:txBody>
          <a:bodyPr/>
          <a:lstStyle/>
          <a:p>
            <a:endParaRPr lang="en-CA"/>
          </a:p>
        </p:txBody>
      </p:sp>
      <p:sp>
        <p:nvSpPr>
          <p:cNvPr id="5" name="Slide Number Placeholder 4"/>
          <p:cNvSpPr>
            <a:spLocks noGrp="1"/>
          </p:cNvSpPr>
          <p:nvPr>
            <p:ph type="sldNum" sz="quarter" idx="11"/>
          </p:nvPr>
        </p:nvSpPr>
        <p:spPr/>
        <p:txBody>
          <a:bodyPr/>
          <a:lstStyle/>
          <a:p>
            <a:fld id="{25FBE5C3-E987-4951-9F79-4CBFA8B9D7ED}" type="slidenum">
              <a:rPr lang="en-CA" smtClean="0"/>
              <a:pPr/>
              <a:t>11</a:t>
            </a:fld>
            <a:endParaRPr lang="en-CA"/>
          </a:p>
        </p:txBody>
      </p:sp>
    </p:spTree>
    <p:extLst>
      <p:ext uri="{BB962C8B-B14F-4D97-AF65-F5344CB8AC3E}">
        <p14:creationId xmlns:p14="http://schemas.microsoft.com/office/powerpoint/2010/main" val="273279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r>
              <a:rPr lang="en-CA" dirty="0" smtClean="0"/>
              <a:t>1-9</a:t>
            </a:r>
          </a:p>
          <a:p>
            <a:r>
              <a:rPr lang="en-CA" dirty="0" smtClean="0"/>
              <a:t>Establishes responsibility sharing systems</a:t>
            </a:r>
            <a:endParaRPr lang="en-US" dirty="0" smtClean="0"/>
          </a:p>
          <a:p>
            <a:r>
              <a:rPr lang="en-CA" dirty="0" smtClean="0"/>
              <a:t>Promotes safety culture</a:t>
            </a:r>
            <a:endParaRPr lang="en-US" dirty="0" smtClean="0"/>
          </a:p>
          <a:p>
            <a:r>
              <a:rPr lang="en-CA" dirty="0" smtClean="0"/>
              <a:t>Promotes best practices</a:t>
            </a:r>
            <a:endParaRPr lang="en-US" dirty="0" smtClean="0"/>
          </a:p>
          <a:p>
            <a:r>
              <a:rPr lang="en-CA" dirty="0" smtClean="0"/>
              <a:t>Helps develop self reliance</a:t>
            </a:r>
          </a:p>
          <a:p>
            <a:r>
              <a:rPr lang="en-CA" dirty="0" smtClean="0"/>
              <a:t>Ensures compliance</a:t>
            </a:r>
            <a:endParaRPr lang="en-US" dirty="0" smtClean="0"/>
          </a:p>
          <a:p>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15</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algn="r"/>
            <a:r>
              <a:rPr lang="en-US" dirty="0" smtClean="0"/>
              <a:t>1-11</a:t>
            </a:r>
          </a:p>
          <a:p>
            <a:r>
              <a:rPr lang="en-US" dirty="0" smtClean="0"/>
              <a:t>(Video?)</a:t>
            </a:r>
          </a:p>
          <a:p>
            <a:endParaRPr lang="en-US" dirty="0" smtClean="0"/>
          </a:p>
          <a:p>
            <a:r>
              <a:rPr lang="en-US" dirty="0" smtClean="0"/>
              <a:t>To manage risk in the workplace:</a:t>
            </a:r>
          </a:p>
          <a:p>
            <a:pPr marL="167913" indent="-167913">
              <a:buFont typeface="Arial" pitchFamily="34" charset="0"/>
              <a:buChar char="•"/>
            </a:pPr>
            <a:r>
              <a:rPr lang="en-US" dirty="0" smtClean="0"/>
              <a:t>Use best </a:t>
            </a:r>
            <a:r>
              <a:rPr lang="en-CA" dirty="0" smtClean="0"/>
              <a:t>judgement to identify possible workplace hazards</a:t>
            </a:r>
            <a:endParaRPr lang="en-US" dirty="0" smtClean="0"/>
          </a:p>
          <a:p>
            <a:pPr marL="167913" indent="-167913">
              <a:buFont typeface="Arial" pitchFamily="34" charset="0"/>
              <a:buChar char="•"/>
            </a:pPr>
            <a:r>
              <a:rPr lang="en-CA" dirty="0" smtClean="0"/>
              <a:t>Document and resolve safety issues</a:t>
            </a:r>
            <a:endParaRPr lang="en-US" dirty="0" smtClean="0"/>
          </a:p>
          <a:p>
            <a:pPr marL="167913" indent="-167913">
              <a:buFont typeface="Arial" pitchFamily="34" charset="0"/>
              <a:buChar char="•"/>
            </a:pPr>
            <a:r>
              <a:rPr lang="en-CA" dirty="0" smtClean="0"/>
              <a:t>Take proper corrective action to prevent accidents or injuries</a:t>
            </a:r>
          </a:p>
          <a:p>
            <a:pPr marL="167913" indent="-167913">
              <a:buFont typeface="Arial" pitchFamily="34" charset="0"/>
              <a:buChar char="•"/>
            </a:pPr>
            <a:endParaRPr lang="en-CA" dirty="0" smtClean="0"/>
          </a:p>
          <a:p>
            <a:pPr marL="167913" indent="-167913">
              <a:buFont typeface="Arial" pitchFamily="34" charset="0"/>
              <a:buChar char="•"/>
            </a:pPr>
            <a:r>
              <a:rPr lang="en-CA" dirty="0" smtClean="0"/>
              <a:t>Considerations for Due Diligence</a:t>
            </a:r>
          </a:p>
          <a:p>
            <a:pPr marL="167913" indent="-167913">
              <a:buFont typeface="Arial" pitchFamily="34" charset="0"/>
              <a:buChar char="•"/>
            </a:pPr>
            <a:endParaRPr lang="en-CA" dirty="0" smtClean="0"/>
          </a:p>
          <a:p>
            <a:pPr marL="167913" indent="-167913">
              <a:buFont typeface="Arial" pitchFamily="34" charset="0"/>
              <a:buChar char="•"/>
            </a:pPr>
            <a:r>
              <a:rPr lang="en-CA" dirty="0" smtClean="0"/>
              <a:t>The worker has fallen could you as a supervisor </a:t>
            </a:r>
            <a:r>
              <a:rPr lang="en-CA" b="1" dirty="0" smtClean="0"/>
              <a:t>foreseen</a:t>
            </a:r>
            <a:r>
              <a:rPr lang="en-CA" baseline="0" dirty="0" smtClean="0"/>
              <a:t> this accident?</a:t>
            </a:r>
          </a:p>
          <a:p>
            <a:pPr marL="167913" indent="-167913">
              <a:buFont typeface="Arial" pitchFamily="34" charset="0"/>
              <a:buChar char="•"/>
            </a:pPr>
            <a:endParaRPr lang="en-CA" baseline="0" dirty="0" smtClean="0"/>
          </a:p>
          <a:p>
            <a:pPr marL="167913" indent="-167913">
              <a:buFont typeface="Arial" pitchFamily="34" charset="0"/>
              <a:buChar char="•"/>
            </a:pPr>
            <a:r>
              <a:rPr lang="en-CA" baseline="0" dirty="0" smtClean="0"/>
              <a:t>Could you as a supervisor </a:t>
            </a:r>
            <a:r>
              <a:rPr lang="en-CA" b="1" baseline="0" dirty="0" smtClean="0"/>
              <a:t>prevented</a:t>
            </a:r>
            <a:r>
              <a:rPr lang="en-CA" baseline="0" dirty="0" smtClean="0"/>
              <a:t> this?</a:t>
            </a:r>
          </a:p>
          <a:p>
            <a:endParaRPr lang="en-CA" baseline="0" dirty="0" smtClean="0"/>
          </a:p>
          <a:p>
            <a:pPr marL="167913" indent="-167913">
              <a:buFont typeface="Arial" pitchFamily="34" charset="0"/>
              <a:buChar char="•"/>
            </a:pPr>
            <a:r>
              <a:rPr lang="en-CA" baseline="0" dirty="0" smtClean="0"/>
              <a:t>Did you as a supervisor have </a:t>
            </a:r>
            <a:r>
              <a:rPr lang="en-CA" b="1" baseline="0" dirty="0" smtClean="0"/>
              <a:t>control</a:t>
            </a:r>
            <a:r>
              <a:rPr lang="en-CA" baseline="0" dirty="0" smtClean="0"/>
              <a:t> of the worksite and employees to prevent this? </a:t>
            </a:r>
            <a:endParaRPr lang="en-US" dirty="0" smtClean="0"/>
          </a:p>
          <a:p>
            <a:endParaRPr lang="en-CA" dirty="0"/>
          </a:p>
        </p:txBody>
      </p:sp>
      <p:sp>
        <p:nvSpPr>
          <p:cNvPr id="4" name="Slide Number Placeholder 3"/>
          <p:cNvSpPr>
            <a:spLocks noGrp="1"/>
          </p:cNvSpPr>
          <p:nvPr>
            <p:ph type="sldNum" sz="quarter" idx="10"/>
          </p:nvPr>
        </p:nvSpPr>
        <p:spPr/>
        <p:txBody>
          <a:bodyPr/>
          <a:lstStyle/>
          <a:p>
            <a:fld id="{25FBE5C3-E987-4951-9F79-4CBFA8B9D7ED}" type="slidenum">
              <a:rPr lang="en-CA" smtClean="0"/>
              <a:pPr/>
              <a:t>16</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5C96197-932C-47FA-B914-A128AFACAD3B}" type="datetimeFigureOut">
              <a:rPr lang="en-US" smtClean="0"/>
              <a:t>5/11/2017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D39A642-3F34-4685-9361-4D336468010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5C96197-932C-47FA-B914-A128AFACAD3B}" type="datetimeFigureOut">
              <a:rPr lang="en-US" smtClean="0"/>
              <a:t>5/11/2017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D39A642-3F34-4685-9361-4D336468010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5C96197-932C-47FA-B914-A128AFACAD3B}" type="datetimeFigureOut">
              <a:rPr lang="en-US" smtClean="0"/>
              <a:t>5/11/2017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D39A642-3F34-4685-9361-4D336468010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descr="0009-518-Item-05-title-photo-120-dpi.jpg"/>
          <p:cNvPicPr>
            <a:picLocks noChangeAspect="1"/>
          </p:cNvPicPr>
          <p:nvPr userDrawn="1"/>
        </p:nvPicPr>
        <p:blipFill>
          <a:blip r:embed="rId2"/>
          <a:stretch>
            <a:fillRect/>
          </a:stretch>
        </p:blipFill>
        <p:spPr>
          <a:xfrm>
            <a:off x="2077719" y="2083666"/>
            <a:ext cx="4736366" cy="3759875"/>
          </a:xfrm>
          <a:prstGeom prst="rect">
            <a:avLst/>
          </a:prstGeom>
        </p:spPr>
      </p:pic>
      <p:sp>
        <p:nvSpPr>
          <p:cNvPr id="2" name="Title 1"/>
          <p:cNvSpPr>
            <a:spLocks noGrp="1"/>
          </p:cNvSpPr>
          <p:nvPr>
            <p:ph type="ctrTitle"/>
          </p:nvPr>
        </p:nvSpPr>
        <p:spPr>
          <a:xfrm>
            <a:off x="496977" y="1043221"/>
            <a:ext cx="8151775" cy="1019402"/>
          </a:xfrm>
        </p:spPr>
        <p:txBody>
          <a:bodyPr anchor="t">
            <a:noAutofit/>
          </a:bodyPr>
          <a:lstStyle>
            <a:lvl1pPr algn="ctr">
              <a:defRPr>
                <a:latin typeface="Verdana"/>
                <a:cs typeface="Verdana"/>
              </a:defRPr>
            </a:lvl1pPr>
          </a:lstStyle>
          <a:p>
            <a:r>
              <a:rPr lang="en-US" dirty="0"/>
              <a:t>Click to edit Master title style</a:t>
            </a:r>
          </a:p>
        </p:txBody>
      </p:sp>
      <p:sp>
        <p:nvSpPr>
          <p:cNvPr id="4" name="Date Placeholder 3"/>
          <p:cNvSpPr>
            <a:spLocks noGrp="1"/>
          </p:cNvSpPr>
          <p:nvPr>
            <p:ph type="dt" sz="half" idx="10"/>
          </p:nvPr>
        </p:nvSpPr>
        <p:spPr/>
        <p:txBody>
          <a:bodyPr/>
          <a:lstStyle/>
          <a:p>
            <a:fld id="{73168948-86E4-0242-911E-322D696D8FAA}" type="datetimeFigureOut">
              <a:rPr lang="en-US">
                <a:solidFill>
                  <a:prstClr val="black">
                    <a:tint val="75000"/>
                  </a:prstClr>
                </a:solidFill>
              </a:rPr>
              <a:pPr/>
              <a:t>5/11/2017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F5233D-E909-E44B-8D72-55BE15DFB692}" type="slidenum">
              <a:rPr lang="en-US">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503878" y="574253"/>
            <a:ext cx="8131067" cy="1588"/>
          </a:xfrm>
          <a:prstGeom prst="line">
            <a:avLst/>
          </a:prstGeom>
          <a:ln>
            <a:solidFill>
              <a:srgbClr val="C5C19D"/>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041400" y="257424"/>
            <a:ext cx="7068959" cy="247809"/>
          </a:xfrm>
          <a:prstGeom prst="rect">
            <a:avLst/>
          </a:prstGeom>
          <a:noFill/>
        </p:spPr>
        <p:txBody>
          <a:bodyPr wrap="none" rtlCol="0" anchor="b">
            <a:noAutofit/>
          </a:bodyPr>
          <a:lstStyle/>
          <a:p>
            <a:pPr algn="ctr" defTabSz="457200"/>
            <a:r>
              <a:rPr lang="en-US" sz="1100" cap="all" dirty="0">
                <a:solidFill>
                  <a:srgbClr val="7F7E82"/>
                </a:solidFill>
                <a:cs typeface="Arial"/>
              </a:rPr>
              <a:t>Occupational Health and Safety </a:t>
            </a:r>
            <a:r>
              <a:rPr lang="en-US" sz="1100" cap="all" dirty="0" smtClean="0">
                <a:solidFill>
                  <a:srgbClr val="7F7E82"/>
                </a:solidFill>
                <a:cs typeface="Arial"/>
              </a:rPr>
              <a:t>Regulations</a:t>
            </a:r>
            <a:endParaRPr lang="en-US" sz="1100" cap="all" dirty="0">
              <a:solidFill>
                <a:srgbClr val="0093D0"/>
              </a:solidFill>
              <a:cs typeface="Arial"/>
            </a:endParaRPr>
          </a:p>
        </p:txBody>
      </p:sp>
      <p:pic>
        <p:nvPicPr>
          <p:cNvPr id="11" name="Picture 10" descr="wscc logo-to export-as-wmf-.png"/>
          <p:cNvPicPr>
            <a:picLocks noChangeAspect="1"/>
          </p:cNvPicPr>
          <p:nvPr userDrawn="1"/>
        </p:nvPicPr>
        <p:blipFill>
          <a:blip r:embed="rId3"/>
          <a:stretch>
            <a:fillRect/>
          </a:stretch>
        </p:blipFill>
        <p:spPr>
          <a:xfrm>
            <a:off x="2520949" y="6065707"/>
            <a:ext cx="4076701" cy="285750"/>
          </a:xfrm>
          <a:prstGeom prst="rect">
            <a:avLst/>
          </a:prstGeom>
        </p:spPr>
      </p:pic>
    </p:spTree>
    <p:extLst>
      <p:ext uri="{BB962C8B-B14F-4D97-AF65-F5344CB8AC3E}">
        <p14:creationId xmlns:p14="http://schemas.microsoft.com/office/powerpoint/2010/main" val="208147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s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09800"/>
            <a:ext cx="4648200" cy="3657600"/>
          </a:xfrm>
          <a:prstGeom prst="rect">
            <a:avLst/>
          </a:prstGeom>
        </p:spPr>
        <p:txBody>
          <a:bodyPr/>
          <a:lstStyle>
            <a:lvl1pPr>
              <a:spcBef>
                <a:spcPts val="0"/>
              </a:spcBef>
              <a:spcAft>
                <a:spcPts val="1200"/>
              </a:spcAft>
              <a:buSzPct val="100000"/>
              <a:defRPr/>
            </a:lvl1pPr>
            <a:lvl2pPr>
              <a:spcBef>
                <a:spcPts val="0"/>
              </a:spcBef>
              <a:spcAft>
                <a:spcPts val="1200"/>
              </a:spcAft>
              <a:defRPr/>
            </a:lvl2pPr>
            <a:lvl3pPr>
              <a:spcBef>
                <a:spcPts val="0"/>
              </a:spcBef>
              <a:spcAft>
                <a:spcPts val="1200"/>
              </a:spcAft>
              <a:defRPr/>
            </a:lvl3pPr>
            <a:extLst/>
          </a:lstStyle>
          <a:p>
            <a:pPr lvl="0" eaLnBrk="1" latinLnBrk="0" hangingPunct="1"/>
            <a:r>
              <a:rPr lang="en-US" dirty="0" smtClean="0"/>
              <a:t>Click to edit Master text </a:t>
            </a:r>
          </a:p>
          <a:p>
            <a:pPr lvl="0" eaLnBrk="1" latinLnBrk="0" hangingPunct="1"/>
            <a:r>
              <a:rPr lang="en-US" dirty="0" smtClean="0"/>
              <a:t>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Picture Placeholder 9"/>
          <p:cNvSpPr>
            <a:spLocks noGrp="1"/>
          </p:cNvSpPr>
          <p:nvPr>
            <p:ph type="pic" sz="quarter" idx="13"/>
          </p:nvPr>
        </p:nvSpPr>
        <p:spPr>
          <a:xfrm>
            <a:off x="5334000" y="2133600"/>
            <a:ext cx="3429000" cy="3810000"/>
          </a:xfrm>
          <a:prstGeom prst="rect">
            <a:avLst/>
          </a:prstGeom>
        </p:spPr>
        <p:txBody>
          <a:bodyPr anchor="t"/>
          <a:lstStyle>
            <a:lvl1pPr algn="ctr">
              <a:defRPr/>
            </a:lvl1pPr>
          </a:lstStyle>
          <a:p>
            <a:endParaRPr lang="en-US" dirty="0"/>
          </a:p>
        </p:txBody>
      </p:sp>
      <p:sp>
        <p:nvSpPr>
          <p:cNvPr id="7" name="Title 1"/>
          <p:cNvSpPr>
            <a:spLocks noGrp="1"/>
          </p:cNvSpPr>
          <p:nvPr>
            <p:ph type="title" hasCustomPrompt="1"/>
          </p:nvPr>
        </p:nvSpPr>
        <p:spPr>
          <a:xfrm>
            <a:off x="0" y="1143001"/>
            <a:ext cx="9144000" cy="1143000"/>
          </a:xfrm>
          <a:prstGeom prst="rect">
            <a:avLst/>
          </a:prstGeom>
          <a:noFill/>
          <a:scene3d>
            <a:camera prst="orthographicFront"/>
            <a:lightRig rig="threePt" dir="t"/>
          </a:scene3d>
          <a:sp3d>
            <a:bevelT/>
          </a:sp3d>
        </p:spPr>
        <p:txBody>
          <a:bodyPr>
            <a:noAutofit/>
          </a:bodyPr>
          <a:lstStyle>
            <a:lvl1pPr algn="ctr">
              <a:defRPr sz="4000" b="1" i="0" baseline="0">
                <a:solidFill>
                  <a:schemeClr val="tx1"/>
                </a:solidFill>
              </a:defRPr>
            </a:lvl1pPr>
            <a:extLst/>
          </a:lstStyle>
          <a:p>
            <a:r>
              <a:rPr kumimoji="0" lang="en-US" dirty="0" smtClean="0"/>
              <a:t>Click to edit Master title style and the second line</a:t>
            </a:r>
            <a:endParaRPr kumimoji="0" lang="en-US" dirty="0"/>
          </a:p>
        </p:txBody>
      </p:sp>
    </p:spTree>
    <p:extLst>
      <p:ext uri="{BB962C8B-B14F-4D97-AF65-F5344CB8AC3E}">
        <p14:creationId xmlns:p14="http://schemas.microsoft.com/office/powerpoint/2010/main" val="4037604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0" y="1143000"/>
            <a:ext cx="9144000" cy="1295400"/>
          </a:xfrm>
          <a:prstGeom prst="rect">
            <a:avLst/>
          </a:prstGeom>
          <a:noFill/>
          <a:scene3d>
            <a:camera prst="orthographicFront"/>
            <a:lightRig rig="threePt" dir="t"/>
          </a:scene3d>
          <a:sp3d>
            <a:bevelT/>
          </a:sp3d>
        </p:spPr>
        <p:txBody>
          <a:bodyPr>
            <a:noAutofit/>
          </a:bodyPr>
          <a:lstStyle>
            <a:lvl1pPr algn="ctr">
              <a:defRPr sz="4000" b="1" i="0" baseline="0">
                <a:solidFill>
                  <a:schemeClr val="tx1"/>
                </a:solidFill>
              </a:defRPr>
            </a:lvl1pPr>
            <a:extLst/>
          </a:lstStyle>
          <a:p>
            <a:r>
              <a:rPr kumimoji="0" lang="en-US" dirty="0" smtClean="0"/>
              <a:t>Click to edit Master title style and the second line</a:t>
            </a:r>
            <a:endParaRPr kumimoji="0" lang="en-US" dirty="0"/>
          </a:p>
        </p:txBody>
      </p:sp>
      <p:sp>
        <p:nvSpPr>
          <p:cNvPr id="8" name="Content Placeholder 2"/>
          <p:cNvSpPr>
            <a:spLocks noGrp="1"/>
          </p:cNvSpPr>
          <p:nvPr>
            <p:ph idx="1"/>
          </p:nvPr>
        </p:nvSpPr>
        <p:spPr>
          <a:xfrm>
            <a:off x="304800" y="2057400"/>
            <a:ext cx="8610600" cy="4572000"/>
          </a:xfrm>
          <a:prstGeom prst="rect">
            <a:avLst/>
          </a:prstGeom>
        </p:spPr>
        <p:txBody>
          <a:bodyPr/>
          <a:lstStyle>
            <a:lvl1pPr marL="0" indent="0">
              <a:spcBef>
                <a:spcPts val="0"/>
              </a:spcBef>
              <a:spcAft>
                <a:spcPts val="1200"/>
              </a:spcAft>
              <a:buSzPct val="100000"/>
              <a:buNone/>
              <a:defRPr sz="2800" baseline="0"/>
            </a:lvl1pPr>
            <a:lvl2pPr>
              <a:spcBef>
                <a:spcPts val="0"/>
              </a:spcBef>
              <a:spcAft>
                <a:spcPts val="1200"/>
              </a:spcAft>
              <a:buFont typeface="Arial" pitchFamily="34" charset="0"/>
              <a:buChar char="•"/>
              <a:defRPr sz="2600" baseline="0"/>
            </a:lvl2pPr>
            <a:lvl3pPr>
              <a:spcBef>
                <a:spcPts val="0"/>
              </a:spcBef>
              <a:spcAft>
                <a:spcPts val="1200"/>
              </a:spcAft>
              <a:defRPr/>
            </a:lvl3pPr>
            <a:extLst/>
          </a:lstStyle>
          <a:p>
            <a:pPr lvl="0" eaLnBrk="1" latinLnBrk="0" hangingPunct="1"/>
            <a:r>
              <a:rPr lang="en-US" dirty="0" smtClean="0"/>
              <a:t>Click to edit Master text </a:t>
            </a:r>
          </a:p>
          <a:p>
            <a:pPr lvl="0" eaLnBrk="1" latinLnBrk="0" hangingPunct="1"/>
            <a:r>
              <a:rPr lang="en-US" dirty="0" smtClean="0"/>
              <a:t>styles</a:t>
            </a:r>
          </a:p>
          <a:p>
            <a:pPr lvl="1" eaLnBrk="1" latinLnBrk="0" hangingPunct="1"/>
            <a:r>
              <a:rPr lang="en-US" dirty="0" smtClean="0"/>
              <a:t>Second level</a:t>
            </a:r>
          </a:p>
        </p:txBody>
      </p:sp>
    </p:spTree>
    <p:extLst>
      <p:ext uri="{BB962C8B-B14F-4D97-AF65-F5344CB8AC3E}">
        <p14:creationId xmlns:p14="http://schemas.microsoft.com/office/powerpoint/2010/main" val="2841777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5" name="Picture 14" descr="0009-518-Item-05-title-photo-120-dpi.jpg"/>
          <p:cNvPicPr>
            <a:picLocks noChangeAspect="1"/>
          </p:cNvPicPr>
          <p:nvPr userDrawn="1"/>
        </p:nvPicPr>
        <p:blipFill>
          <a:blip r:embed="rId2"/>
          <a:stretch>
            <a:fillRect/>
          </a:stretch>
        </p:blipFill>
        <p:spPr>
          <a:xfrm>
            <a:off x="2077719" y="2083666"/>
            <a:ext cx="4736366" cy="3759875"/>
          </a:xfrm>
          <a:prstGeom prst="rect">
            <a:avLst/>
          </a:prstGeom>
        </p:spPr>
      </p:pic>
      <p:sp>
        <p:nvSpPr>
          <p:cNvPr id="2" name="Title 1"/>
          <p:cNvSpPr>
            <a:spLocks noGrp="1"/>
          </p:cNvSpPr>
          <p:nvPr>
            <p:ph type="ctrTitle"/>
          </p:nvPr>
        </p:nvSpPr>
        <p:spPr>
          <a:xfrm>
            <a:off x="496977" y="1043221"/>
            <a:ext cx="8151775" cy="1019402"/>
          </a:xfrm>
        </p:spPr>
        <p:txBody>
          <a:bodyPr anchor="t">
            <a:noAutofit/>
          </a:bodyPr>
          <a:lstStyle>
            <a:lvl1pPr algn="ctr">
              <a:defRPr>
                <a:latin typeface="Verdana"/>
                <a:cs typeface="Verdana"/>
              </a:defRPr>
            </a:lvl1pPr>
          </a:lstStyle>
          <a:p>
            <a:r>
              <a:rPr lang="en-US" dirty="0"/>
              <a:t>Click to edit Master title style</a:t>
            </a:r>
          </a:p>
        </p:txBody>
      </p:sp>
      <p:sp>
        <p:nvSpPr>
          <p:cNvPr id="4" name="Date Placeholder 3"/>
          <p:cNvSpPr>
            <a:spLocks noGrp="1"/>
          </p:cNvSpPr>
          <p:nvPr>
            <p:ph type="dt" sz="half" idx="10"/>
          </p:nvPr>
        </p:nvSpPr>
        <p:spPr/>
        <p:txBody>
          <a:bodyPr/>
          <a:lstStyle/>
          <a:p>
            <a:fld id="{73168948-86E4-0242-911E-322D696D8FAA}" type="datetimeFigureOut">
              <a:rPr lang="en-US">
                <a:solidFill>
                  <a:prstClr val="black">
                    <a:tint val="75000"/>
                  </a:prstClr>
                </a:solidFill>
              </a:rPr>
              <a:pPr/>
              <a:t>5/11/2017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F5233D-E909-E44B-8D72-55BE15DFB692}" type="slidenum">
              <a:rPr lang="en-US">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503878" y="574253"/>
            <a:ext cx="8131067" cy="1588"/>
          </a:xfrm>
          <a:prstGeom prst="line">
            <a:avLst/>
          </a:prstGeom>
          <a:ln>
            <a:solidFill>
              <a:srgbClr val="C5C19D"/>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041400" y="257424"/>
            <a:ext cx="7068959" cy="247809"/>
          </a:xfrm>
          <a:prstGeom prst="rect">
            <a:avLst/>
          </a:prstGeom>
          <a:noFill/>
        </p:spPr>
        <p:txBody>
          <a:bodyPr wrap="none" rtlCol="0" anchor="b">
            <a:noAutofit/>
          </a:bodyPr>
          <a:lstStyle/>
          <a:p>
            <a:pPr algn="ctr" defTabSz="457200"/>
            <a:r>
              <a:rPr lang="en-US" sz="1100" cap="all" dirty="0">
                <a:solidFill>
                  <a:srgbClr val="7F7E82"/>
                </a:solidFill>
                <a:cs typeface="Arial"/>
              </a:rPr>
              <a:t>Occupational Health and Safety </a:t>
            </a:r>
            <a:r>
              <a:rPr lang="en-US" sz="1100" cap="all" dirty="0" smtClean="0">
                <a:solidFill>
                  <a:srgbClr val="7F7E82"/>
                </a:solidFill>
                <a:cs typeface="Arial"/>
              </a:rPr>
              <a:t>Regulations</a:t>
            </a:r>
            <a:endParaRPr lang="en-US" sz="1100" cap="all" dirty="0">
              <a:solidFill>
                <a:srgbClr val="0093D0"/>
              </a:solidFill>
              <a:cs typeface="Arial"/>
            </a:endParaRPr>
          </a:p>
        </p:txBody>
      </p:sp>
      <p:pic>
        <p:nvPicPr>
          <p:cNvPr id="11" name="Picture 10" descr="wscc logo-to export-as-wmf-.png"/>
          <p:cNvPicPr>
            <a:picLocks noChangeAspect="1"/>
          </p:cNvPicPr>
          <p:nvPr userDrawn="1"/>
        </p:nvPicPr>
        <p:blipFill>
          <a:blip r:embed="rId3"/>
          <a:stretch>
            <a:fillRect/>
          </a:stretch>
        </p:blipFill>
        <p:spPr>
          <a:xfrm>
            <a:off x="2520949" y="6065707"/>
            <a:ext cx="4076701" cy="285750"/>
          </a:xfrm>
          <a:prstGeom prst="rect">
            <a:avLst/>
          </a:prstGeom>
        </p:spPr>
      </p:pic>
    </p:spTree>
    <p:extLst>
      <p:ext uri="{BB962C8B-B14F-4D97-AF65-F5344CB8AC3E}">
        <p14:creationId xmlns:p14="http://schemas.microsoft.com/office/powerpoint/2010/main" val="49682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5C96197-932C-47FA-B914-A128AFACAD3B}" type="datetimeFigureOut">
              <a:rPr lang="en-US" smtClean="0"/>
              <a:t>5/11/2017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D39A642-3F34-4685-9361-4D336468010B}"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5C96197-932C-47FA-B914-A128AFACAD3B}" type="datetimeFigureOut">
              <a:rPr lang="en-US" smtClean="0"/>
              <a:t>5/11/2017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D39A642-3F34-4685-9361-4D336468010B}"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5C96197-932C-47FA-B914-A128AFACAD3B}" type="datetimeFigureOut">
              <a:rPr lang="en-US" smtClean="0"/>
              <a:t>5/11/2017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D39A642-3F34-4685-9361-4D336468010B}"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5C96197-932C-47FA-B914-A128AFACAD3B}" type="datetimeFigureOut">
              <a:rPr lang="en-US" smtClean="0"/>
              <a:t>5/11/2017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D39A642-3F34-4685-9361-4D336468010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5C96197-932C-47FA-B914-A128AFACAD3B}" type="datetimeFigureOut">
              <a:rPr lang="en-US" smtClean="0"/>
              <a:t>5/11/2017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D39A642-3F34-4685-9361-4D336468010B}"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5C96197-932C-47FA-B914-A128AFACAD3B}" type="datetimeFigureOut">
              <a:rPr lang="en-US" smtClean="0"/>
              <a:t>5/11/2017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D39A642-3F34-4685-9361-4D336468010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5C96197-932C-47FA-B914-A128AFACAD3B}" type="datetimeFigureOut">
              <a:rPr lang="en-US" smtClean="0"/>
              <a:t>5/11/2017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D39A642-3F34-4685-9361-4D336468010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5C96197-932C-47FA-B914-A128AFACAD3B}" type="datetimeFigureOut">
              <a:rPr lang="en-US" smtClean="0"/>
              <a:t>5/11/2017</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D39A642-3F34-4685-9361-4D336468010B}"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7">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5C96197-932C-47FA-B914-A128AFACAD3B}" type="datetimeFigureOut">
              <a:rPr lang="en-US" smtClean="0"/>
              <a:t>5/11/2017</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D39A642-3F34-4685-9361-4D336468010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dueDiligence-win/dueDiligence-win.wm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wscc.nt.ca/sites/default/files/documents/02%20Accident%20Causing%20Serious%20Bodily%20Injury%20-%20Notice%20to%20CSO_ENG.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www.wscc.nt.ca/sites/default/files/documents/Employer's%20Report%20of%20Injury%20Form.pdf" TargetMode="External"/><Relationship Id="rId4" Type="http://schemas.openxmlformats.org/officeDocument/2006/relationships/hyperlink" Target="http://www.wscc.nt.ca/sites/default/files/documents/03%20Dangerous%20Occurence%20-%20Notice%20to%20CSO_ENG.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6" Type="http://schemas.openxmlformats.org/officeDocument/2006/relationships/hyperlink" Target="http://www.wscc.nt.ca/occupational-health-safety/ohs-information/posters" TargetMode="External"/><Relationship Id="rId117" Type="http://schemas.openxmlformats.org/officeDocument/2006/relationships/hyperlink" Target="http://www.wscc.nt.ca/content/reporting-fraud" TargetMode="External"/><Relationship Id="rId21" Type="http://schemas.openxmlformats.org/officeDocument/2006/relationships/hyperlink" Target="http://www.wscc.nt.ca/occupational-health-safety/ohs-information/know-your-rights" TargetMode="External"/><Relationship Id="rId42" Type="http://schemas.openxmlformats.org/officeDocument/2006/relationships/hyperlink" Target="http://www.wscc.nt.ca/employer-services/brochures-and-guides" TargetMode="External"/><Relationship Id="rId47" Type="http://schemas.openxmlformats.org/officeDocument/2006/relationships/hyperlink" Target="http://www.wscc.nt.ca/claim-services" TargetMode="External"/><Relationship Id="rId63" Type="http://schemas.openxmlformats.org/officeDocument/2006/relationships/hyperlink" Target="http://www.wscc.nt.ca/claim-services/claim-employers/employers-rights-responsibilities" TargetMode="External"/><Relationship Id="rId68" Type="http://schemas.openxmlformats.org/officeDocument/2006/relationships/hyperlink" Target="http://www.wscc.nt.ca/claim-services/claim-health-care-providers/report-injury" TargetMode="External"/><Relationship Id="rId84" Type="http://schemas.openxmlformats.org/officeDocument/2006/relationships/hyperlink" Target="http://www.wscc.nt.ca/return-work/rtw-health-care-providers/forms" TargetMode="External"/><Relationship Id="rId89" Type="http://schemas.openxmlformats.org/officeDocument/2006/relationships/hyperlink" Target="http://www.wscc.nt.ca/about-wscc/vision-mission-values" TargetMode="External"/><Relationship Id="rId112" Type="http://schemas.openxmlformats.org/officeDocument/2006/relationships/hyperlink" Target="http://www.wscc.nt.ca/node/328" TargetMode="External"/><Relationship Id="rId16" Type="http://schemas.openxmlformats.org/officeDocument/2006/relationships/hyperlink" Target="http://www.wscc.nt.ca/occupational-health-safety/ohs-information" TargetMode="External"/><Relationship Id="rId107" Type="http://schemas.openxmlformats.org/officeDocument/2006/relationships/hyperlink" Target="http://www.wscc.nt.ca/sites/default/files/documents/RTW%20Program%20Development%20Code%20of%20Practice-September%2030,%202015.pdf" TargetMode="External"/><Relationship Id="rId11" Type="http://schemas.openxmlformats.org/officeDocument/2006/relationships/hyperlink" Target="http://www.wscc.nt.ca/in" TargetMode="External"/><Relationship Id="rId24" Type="http://schemas.openxmlformats.org/officeDocument/2006/relationships/hyperlink" Target="http://www.wscc.nt.ca/occupational-health-safety/ohs-information/whmis" TargetMode="External"/><Relationship Id="rId32" Type="http://schemas.openxmlformats.org/officeDocument/2006/relationships/hyperlink" Target="http://www.wscc.nt.ca/occupational-health-safety/events/naosh-week" TargetMode="External"/><Relationship Id="rId37" Type="http://schemas.openxmlformats.org/officeDocument/2006/relationships/hyperlink" Target="http://www.wscc.nt.ca/employer-services" TargetMode="External"/><Relationship Id="rId40" Type="http://schemas.openxmlformats.org/officeDocument/2006/relationships/hyperlink" Target="http://www.wscc.nt.ca/employer-services/report-payroll" TargetMode="External"/><Relationship Id="rId45" Type="http://schemas.openxmlformats.org/officeDocument/2006/relationships/hyperlink" Target="http://www.wscc.nt.ca/employer-services/frequently-asked-questions" TargetMode="External"/><Relationship Id="rId53" Type="http://schemas.openxmlformats.org/officeDocument/2006/relationships/hyperlink" Target="http://www.wscc.nt.ca/claim-services/claim-workers/reviews-and-appeals/appeals" TargetMode="External"/><Relationship Id="rId58" Type="http://schemas.openxmlformats.org/officeDocument/2006/relationships/hyperlink" Target="http://www.wscc.nt.ca/claim-services/claim-workers/frequently-asked-questions" TargetMode="External"/><Relationship Id="rId66" Type="http://schemas.openxmlformats.org/officeDocument/2006/relationships/hyperlink" Target="http://www.wscc.nt.ca/claim-services/claim-employers/frequently-asked-questions" TargetMode="External"/><Relationship Id="rId74" Type="http://schemas.openxmlformats.org/officeDocument/2006/relationships/hyperlink" Target="http://www.wscc.nt.ca/return-work/rtw-workers/return-work-process" TargetMode="External"/><Relationship Id="rId79" Type="http://schemas.openxmlformats.org/officeDocument/2006/relationships/hyperlink" Target="http://www.wscc.nt.ca/return-work/rtw-employers/develop-return-work-program" TargetMode="External"/><Relationship Id="rId87" Type="http://schemas.openxmlformats.org/officeDocument/2006/relationships/hyperlink" Target="http://www.wscc.nt.ca/about-wscc" TargetMode="External"/><Relationship Id="rId102" Type="http://schemas.openxmlformats.org/officeDocument/2006/relationships/hyperlink" Target="http://www.wscc.nt.ca/about-wscc/stakeholder-engagement" TargetMode="External"/><Relationship Id="rId110" Type="http://schemas.openxmlformats.org/officeDocument/2006/relationships/hyperlink" Target="http://www.wscc.nt.ca/news/wscc-connect-service-disruption" TargetMode="External"/><Relationship Id="rId115" Type="http://schemas.openxmlformats.org/officeDocument/2006/relationships/hyperlink" Target="http://www.wscc.nt.ca/legal" TargetMode="External"/><Relationship Id="rId5" Type="http://schemas.openxmlformats.org/officeDocument/2006/relationships/hyperlink" Target="http://www.wscc.nt.ca/about-wscc/policy-and-legislation/legislation" TargetMode="External"/><Relationship Id="rId61" Type="http://schemas.openxmlformats.org/officeDocument/2006/relationships/hyperlink" Target="http://www.wscc.nt.ca/claims-services/claims-employers/reviews-and-appeals/reviews" TargetMode="External"/><Relationship Id="rId82" Type="http://schemas.openxmlformats.org/officeDocument/2006/relationships/hyperlink" Target="http://www.wscc.nt.ca/return-work/rtw-health-care-providers" TargetMode="External"/><Relationship Id="rId90" Type="http://schemas.openxmlformats.org/officeDocument/2006/relationships/hyperlink" Target="http://www.wscc.nt.ca/about-wscc/governance" TargetMode="External"/><Relationship Id="rId95" Type="http://schemas.openxmlformats.org/officeDocument/2006/relationships/hyperlink" Target="http://www.wscc.nt.ca/about-wscc/reporting-accountability" TargetMode="External"/><Relationship Id="rId19" Type="http://schemas.openxmlformats.org/officeDocument/2006/relationships/hyperlink" Target="http://www.wscc.nt.ca/occupational-health-safety/ohs-information/safety-legislation" TargetMode="External"/><Relationship Id="rId14" Type="http://schemas.openxmlformats.org/officeDocument/2006/relationships/hyperlink" Target="https://connect.wscc.nt.ca/" TargetMode="External"/><Relationship Id="rId22" Type="http://schemas.openxmlformats.org/officeDocument/2006/relationships/hyperlink" Target="http://www.wscc.nt.ca/node/2576" TargetMode="External"/><Relationship Id="rId27" Type="http://schemas.openxmlformats.org/officeDocument/2006/relationships/hyperlink" Target="http://www.wscc.nt.ca/health-safety/ohs-information/safety-program-toolbox" TargetMode="External"/><Relationship Id="rId30" Type="http://schemas.openxmlformats.org/officeDocument/2006/relationships/hyperlink" Target="http://www.wscc.nt.ca/occupational-health-safety/ohs-links" TargetMode="External"/><Relationship Id="rId35" Type="http://schemas.openxmlformats.org/officeDocument/2006/relationships/hyperlink" Target="http://www.wscc.nt.ca/occupational-health-safety/events/skills-canada" TargetMode="External"/><Relationship Id="rId43" Type="http://schemas.openxmlformats.org/officeDocument/2006/relationships/hyperlink" Target="http://www.wscc.nt.ca/employer-services/forms" TargetMode="External"/><Relationship Id="rId48" Type="http://schemas.openxmlformats.org/officeDocument/2006/relationships/hyperlink" Target="http://www.wscc.nt.ca/claim-services/claims-workers" TargetMode="External"/><Relationship Id="rId56" Type="http://schemas.openxmlformats.org/officeDocument/2006/relationships/hyperlink" Target="http://www.wscc.nt.ca/claim-services/claim-workers/brochures-guides" TargetMode="External"/><Relationship Id="rId64" Type="http://schemas.openxmlformats.org/officeDocument/2006/relationships/hyperlink" Target="http://www.wscc.nt.ca/claim-services/claim-employers/brochures-guides" TargetMode="External"/><Relationship Id="rId69" Type="http://schemas.openxmlformats.org/officeDocument/2006/relationships/hyperlink" Target="http://www.wscc.nt.ca/claim-services/claim-health-care-providers/brochures-guides" TargetMode="External"/><Relationship Id="rId77" Type="http://schemas.openxmlformats.org/officeDocument/2006/relationships/hyperlink" Target="http://www.wscc.nt.ca/return-work/rtw-employers" TargetMode="External"/><Relationship Id="rId100" Type="http://schemas.openxmlformats.org/officeDocument/2006/relationships/hyperlink" Target="http://www.wscc.nt.ca/about-wscc/policy-legislation" TargetMode="External"/><Relationship Id="rId105" Type="http://schemas.openxmlformats.org/officeDocument/2006/relationships/hyperlink" Target="http://www.wscc.nt.ca/about-wscc/partnerships" TargetMode="External"/><Relationship Id="rId113" Type="http://schemas.openxmlformats.org/officeDocument/2006/relationships/hyperlink" Target="http://www.wscc.nt.ca/node/326" TargetMode="External"/><Relationship Id="rId118" Type="http://schemas.openxmlformats.org/officeDocument/2006/relationships/hyperlink" Target="http://www.wscc.nt.ca/media-centre" TargetMode="External"/><Relationship Id="rId8" Type="http://schemas.openxmlformats.org/officeDocument/2006/relationships/hyperlink" Target="https://twitter.com/WSCCNTNU" TargetMode="External"/><Relationship Id="rId51" Type="http://schemas.openxmlformats.org/officeDocument/2006/relationships/hyperlink" Target="http://www.wscc.nt.ca/claim-services/claim-workers/reviews-and-appeals" TargetMode="External"/><Relationship Id="rId72" Type="http://schemas.openxmlformats.org/officeDocument/2006/relationships/hyperlink" Target="http://www.wscc.nt.ca/return-work" TargetMode="External"/><Relationship Id="rId80" Type="http://schemas.openxmlformats.org/officeDocument/2006/relationships/hyperlink" Target="http://www.wscc.nt.ca/return-work/rtw-employers/forms-templates" TargetMode="External"/><Relationship Id="rId85" Type="http://schemas.openxmlformats.org/officeDocument/2006/relationships/hyperlink" Target="http://www.wscc.nt.ca/return-work/rtw-health-care-providers/resources" TargetMode="External"/><Relationship Id="rId93" Type="http://schemas.openxmlformats.org/officeDocument/2006/relationships/hyperlink" Target="http://www.wscc.nt.ca/about-wscc/governance/president-ceo" TargetMode="External"/><Relationship Id="rId98" Type="http://schemas.openxmlformats.org/officeDocument/2006/relationships/hyperlink" Target="http://www.wscc.nt.ca/about-wscc/reporting-and-accountability/key-statistics" TargetMode="External"/><Relationship Id="rId3" Type="http://schemas.openxmlformats.org/officeDocument/2006/relationships/hyperlink" Target="http://www.wscc.nt.ca/careers" TargetMode="External"/><Relationship Id="rId12" Type="http://schemas.openxmlformats.org/officeDocument/2006/relationships/hyperlink" Target="http://www.wscc.nt.ca/iu" TargetMode="External"/><Relationship Id="rId17" Type="http://schemas.openxmlformats.org/officeDocument/2006/relationships/hyperlink" Target="http://www.wscc.nt.ca/occupational-health-safety/ohs-information/incident-reporting-requirements" TargetMode="External"/><Relationship Id="rId25" Type="http://schemas.openxmlformats.org/officeDocument/2006/relationships/hyperlink" Target="http://www.wscc.nt.ca/occupational-health-safety/ohs-information/safety-bulletins" TargetMode="External"/><Relationship Id="rId33" Type="http://schemas.openxmlformats.org/officeDocument/2006/relationships/hyperlink" Target="http://www.wscc.nt.ca/occupational-health-safety/events/day-mourning" TargetMode="External"/><Relationship Id="rId38" Type="http://schemas.openxmlformats.org/officeDocument/2006/relationships/hyperlink" Target="http://www.wscc.nt.ca/employer-services/register-business" TargetMode="External"/><Relationship Id="rId46" Type="http://schemas.openxmlformats.org/officeDocument/2006/relationships/hyperlink" Target="http://www.wscc.nt.ca/claim-services/claim-employers/reviews-and-appeals" TargetMode="External"/><Relationship Id="rId59" Type="http://schemas.openxmlformats.org/officeDocument/2006/relationships/hyperlink" Target="http://www.wscc.nt.ca/claim-services/claims-employers" TargetMode="External"/><Relationship Id="rId67" Type="http://schemas.openxmlformats.org/officeDocument/2006/relationships/hyperlink" Target="http://www.wscc.nt.ca/claim-services/claims-health-care-providers" TargetMode="External"/><Relationship Id="rId103" Type="http://schemas.openxmlformats.org/officeDocument/2006/relationships/hyperlink" Target="http://www.wscc.nt.ca/about-wscc/stakeholder-engagement/current-engagement-opportunities" TargetMode="External"/><Relationship Id="rId108" Type="http://schemas.openxmlformats.org/officeDocument/2006/relationships/hyperlink" Target="http://www.wscc.nt.ca/news/wscc-releases-video-assessment-rates" TargetMode="External"/><Relationship Id="rId116" Type="http://schemas.openxmlformats.org/officeDocument/2006/relationships/hyperlink" Target="http://www.wscc.nt.ca/access-information" TargetMode="External"/><Relationship Id="rId20" Type="http://schemas.openxmlformats.org/officeDocument/2006/relationships/hyperlink" Target="http://www.wscc.nt.ca/ohs-regs" TargetMode="External"/><Relationship Id="rId41" Type="http://schemas.openxmlformats.org/officeDocument/2006/relationships/hyperlink" Target="http://www.wscc.nt.ca/employer-services/rate-classifications" TargetMode="External"/><Relationship Id="rId54" Type="http://schemas.openxmlformats.org/officeDocument/2006/relationships/hyperlink" Target="http://www.wscc.nt.ca/claim-services/claim-workers/workers-advisor" TargetMode="External"/><Relationship Id="rId62" Type="http://schemas.openxmlformats.org/officeDocument/2006/relationships/hyperlink" Target="http://www.wscc.nt.ca/claim-services/claim-employers/reviews-and-appeals/appeals" TargetMode="External"/><Relationship Id="rId70" Type="http://schemas.openxmlformats.org/officeDocument/2006/relationships/hyperlink" Target="http://www.wscc.nt.ca/claim-services/claim-health-care-providers/forms" TargetMode="External"/><Relationship Id="rId75" Type="http://schemas.openxmlformats.org/officeDocument/2006/relationships/hyperlink" Target="http://www.wscc.nt.ca/return-work/rtw-workers/forms" TargetMode="External"/><Relationship Id="rId83" Type="http://schemas.openxmlformats.org/officeDocument/2006/relationships/hyperlink" Target="http://www.wscc.nt.ca/return-work/rtw-health-care-providers/your-role-return-work" TargetMode="External"/><Relationship Id="rId88" Type="http://schemas.openxmlformats.org/officeDocument/2006/relationships/hyperlink" Target="http://www.wscc.nt.ca/about-wscc/meredith-principles" TargetMode="External"/><Relationship Id="rId91" Type="http://schemas.openxmlformats.org/officeDocument/2006/relationships/hyperlink" Target="http://www.wscc.nt.ca/about-wscc/governance/governance-council" TargetMode="External"/><Relationship Id="rId96" Type="http://schemas.openxmlformats.org/officeDocument/2006/relationships/hyperlink" Target="http://www.wscc.nt.ca/about-wscc/reporting-and-accountability/corporate-reports" TargetMode="External"/><Relationship Id="rId111" Type="http://schemas.openxmlformats.org/officeDocument/2006/relationships/hyperlink" Target="http://www.wscc.nt.ca/news" TargetMode="External"/><Relationship Id="rId1" Type="http://schemas.openxmlformats.org/officeDocument/2006/relationships/slideLayout" Target="../slideLayouts/slideLayout2.xml"/><Relationship Id="rId6" Type="http://schemas.openxmlformats.org/officeDocument/2006/relationships/hyperlink" Target="http://www.wscc.nt.ca/about-wscc/policy-and-legislation/policy-manual" TargetMode="External"/><Relationship Id="rId15" Type="http://schemas.openxmlformats.org/officeDocument/2006/relationships/hyperlink" Target="http://www.wscc.nt.ca/occupational-health-safety" TargetMode="External"/><Relationship Id="rId23" Type="http://schemas.openxmlformats.org/officeDocument/2006/relationships/hyperlink" Target="http://www.wscc.nt.ca/occupational-health-safety/ohs-information/hazard-alerts" TargetMode="External"/><Relationship Id="rId28" Type="http://schemas.openxmlformats.org/officeDocument/2006/relationships/hyperlink" Target="http://www.wscc.nt.ca/occupational-health-safety/ohs-education" TargetMode="External"/><Relationship Id="rId36" Type="http://schemas.openxmlformats.org/officeDocument/2006/relationships/hyperlink" Target="http://www.wscc.nt.ca/health-safety/events/itsyourjob-video-contest" TargetMode="External"/><Relationship Id="rId49" Type="http://schemas.openxmlformats.org/officeDocument/2006/relationships/hyperlink" Target="http://www.wscc.nt.ca/claim-services/claim-workers/report-injury" TargetMode="External"/><Relationship Id="rId57" Type="http://schemas.openxmlformats.org/officeDocument/2006/relationships/hyperlink" Target="http://www.wscc.nt.ca/claim-services/claim-workers/forms" TargetMode="External"/><Relationship Id="rId106" Type="http://schemas.openxmlformats.org/officeDocument/2006/relationships/hyperlink" Target="http://www.wscc.nt.ca/about-wscc/tenders-proposals" TargetMode="External"/><Relationship Id="rId114" Type="http://schemas.openxmlformats.org/officeDocument/2006/relationships/hyperlink" Target="http://www.wscc.nt.ca/node/327" TargetMode="External"/><Relationship Id="rId119" Type="http://schemas.openxmlformats.org/officeDocument/2006/relationships/image" Target="../media/image21.png"/><Relationship Id="rId10" Type="http://schemas.openxmlformats.org/officeDocument/2006/relationships/hyperlink" Target="http://www.wscc.nt.ca/fr" TargetMode="External"/><Relationship Id="rId31" Type="http://schemas.openxmlformats.org/officeDocument/2006/relationships/hyperlink" Target="http://www.wscc.nt.ca/occupational-health-safety/events" TargetMode="External"/><Relationship Id="rId44" Type="http://schemas.openxmlformats.org/officeDocument/2006/relationships/hyperlink" Target="http://www.wscc.nt.ca/employer-services/safe-advantage" TargetMode="External"/><Relationship Id="rId52" Type="http://schemas.openxmlformats.org/officeDocument/2006/relationships/hyperlink" Target="http://www.wscc.nt.ca/claims-services/claims-workers/reviews-and-appeals/reviews" TargetMode="External"/><Relationship Id="rId60" Type="http://schemas.openxmlformats.org/officeDocument/2006/relationships/hyperlink" Target="http://www.wscc.nt.ca/claim-services/claim-employers/report-injury" TargetMode="External"/><Relationship Id="rId65" Type="http://schemas.openxmlformats.org/officeDocument/2006/relationships/hyperlink" Target="http://www.wscc.nt.ca/claim-services/claim-employers/forms" TargetMode="External"/><Relationship Id="rId73" Type="http://schemas.openxmlformats.org/officeDocument/2006/relationships/hyperlink" Target="http://www.wscc.nt.ca/return-work/rtw-workers" TargetMode="External"/><Relationship Id="rId78" Type="http://schemas.openxmlformats.org/officeDocument/2006/relationships/hyperlink" Target="http://www.wscc.nt.ca/return-work/rtw-employers/return-work-process" TargetMode="External"/><Relationship Id="rId81" Type="http://schemas.openxmlformats.org/officeDocument/2006/relationships/hyperlink" Target="http://www.wscc.nt.ca/return-work/rtw-employers/resources" TargetMode="External"/><Relationship Id="rId86" Type="http://schemas.openxmlformats.org/officeDocument/2006/relationships/hyperlink" Target="http://www.wscc.nt.ca/return-work/identify-suitable-modified-work" TargetMode="External"/><Relationship Id="rId94" Type="http://schemas.openxmlformats.org/officeDocument/2006/relationships/hyperlink" Target="http://www.wscc.nt.ca/about-wscc/newsletters" TargetMode="External"/><Relationship Id="rId99" Type="http://schemas.openxmlformats.org/officeDocument/2006/relationships/hyperlink" Target="http://www.wscc.nt.ca/about-wscc/reporting-and-accountability/service-standards" TargetMode="External"/><Relationship Id="rId101" Type="http://schemas.openxmlformats.org/officeDocument/2006/relationships/hyperlink" Target="http://www.wscc.nt.ca/about-wscc/policy-and-legislation/policy-development-process" TargetMode="External"/><Relationship Id="rId4" Type="http://schemas.openxmlformats.org/officeDocument/2006/relationships/hyperlink" Target="http://www.wscc.nt.ca/staff-directory" TargetMode="External"/><Relationship Id="rId9" Type="http://schemas.openxmlformats.org/officeDocument/2006/relationships/hyperlink" Target="http://www.wscc.nt.ca/" TargetMode="External"/><Relationship Id="rId13" Type="http://schemas.openxmlformats.org/officeDocument/2006/relationships/hyperlink" Target="http://www.safetyshare.wscc.nt.ca/" TargetMode="External"/><Relationship Id="rId18" Type="http://schemas.openxmlformats.org/officeDocument/2006/relationships/hyperlink" Target="http://www.wscc.nt.ca/health-safety/ohs-information/reporting-requirements/notices-and-approvals" TargetMode="External"/><Relationship Id="rId39" Type="http://schemas.openxmlformats.org/officeDocument/2006/relationships/hyperlink" Target="http://www.wscc.nt.ca/employer-services/request-clearance" TargetMode="External"/><Relationship Id="rId109" Type="http://schemas.openxmlformats.org/officeDocument/2006/relationships/hyperlink" Target="http://www.wscc.nt.ca/news/media-release-workers%E2%80%99-safety-and-compensation-commission-launch-safety-forum-employers" TargetMode="External"/><Relationship Id="rId34" Type="http://schemas.openxmlformats.org/officeDocument/2006/relationships/hyperlink" Target="http://www.wscc.nt.ca/occupational-health-safety/events/mine-rescue-competition" TargetMode="External"/><Relationship Id="rId50" Type="http://schemas.openxmlformats.org/officeDocument/2006/relationships/hyperlink" Target="http://www.wscc.nt.ca/claim-services/claim-workers/what-expect-your-claim" TargetMode="External"/><Relationship Id="rId55" Type="http://schemas.openxmlformats.org/officeDocument/2006/relationships/hyperlink" Target="http://www.wscc.nt.ca/claim-services/claim-workers/workers-rights-responsibilities" TargetMode="External"/><Relationship Id="rId76" Type="http://schemas.openxmlformats.org/officeDocument/2006/relationships/hyperlink" Target="http://www.wscc.nt.ca/return-work/rtw-workers/resources" TargetMode="External"/><Relationship Id="rId97" Type="http://schemas.openxmlformats.org/officeDocument/2006/relationships/hyperlink" Target="http://www.wscc.nt.ca/about-wscc/reporting-accountability/financial-accountability" TargetMode="External"/><Relationship Id="rId104" Type="http://schemas.openxmlformats.org/officeDocument/2006/relationships/hyperlink" Target="http://www.wscc.nt.ca/about-wscc/stakeholder-engagement/stakeholder-engagement-committee" TargetMode="External"/><Relationship Id="rId120" Type="http://schemas.openxmlformats.org/officeDocument/2006/relationships/image" Target="../media/image22.png"/><Relationship Id="rId7" Type="http://schemas.openxmlformats.org/officeDocument/2006/relationships/hyperlink" Target="https://www.facebook.com/WSCCNTNU" TargetMode="External"/><Relationship Id="rId71" Type="http://schemas.openxmlformats.org/officeDocument/2006/relationships/hyperlink" Target="http://www.wscc.nt.ca/claim-services/claim-health-care-providers/frequently-asked-questions" TargetMode="External"/><Relationship Id="rId92" Type="http://schemas.openxmlformats.org/officeDocument/2006/relationships/hyperlink" Target="http://www.wscc.nt.ca/about-wscc/governance/organizational-chart" TargetMode="External"/><Relationship Id="rId2" Type="http://schemas.openxmlformats.org/officeDocument/2006/relationships/hyperlink" Target="http://www.wscc.nt.ca/#main-content" TargetMode="External"/><Relationship Id="rId29" Type="http://schemas.openxmlformats.org/officeDocument/2006/relationships/hyperlink" Target="http://www.wscc.nt.ca/health-safety/ohs-education/approved-provider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836712"/>
            <a:ext cx="8151775" cy="1440160"/>
          </a:xfrm>
        </p:spPr>
        <p:txBody>
          <a:bodyPr/>
          <a:lstStyle/>
          <a:p>
            <a:r>
              <a:rPr lang="en-CA" sz="3200" dirty="0" smtClean="0"/>
              <a:t>OCCUPATIONAL HEALTH &amp; SAFETY</a:t>
            </a:r>
            <a:br>
              <a:rPr lang="en-CA" sz="3200" dirty="0" smtClean="0"/>
            </a:br>
            <a:r>
              <a:rPr lang="en-CA" sz="2000" dirty="0" smtClean="0"/>
              <a:t>  </a:t>
            </a:r>
            <a:r>
              <a:rPr lang="en-CA" sz="3200" dirty="0"/>
              <a:t/>
            </a:r>
            <a:br>
              <a:rPr lang="en-CA" sz="3200" dirty="0"/>
            </a:br>
            <a:r>
              <a:rPr lang="en-CA" sz="3200" dirty="0" smtClean="0"/>
              <a:t>(Supervisors)</a:t>
            </a:r>
            <a:endParaRPr lang="en-US" sz="3200" dirty="0"/>
          </a:p>
        </p:txBody>
      </p:sp>
      <p:sp>
        <p:nvSpPr>
          <p:cNvPr id="3" name="Rectangle 2"/>
          <p:cNvSpPr/>
          <p:nvPr/>
        </p:nvSpPr>
        <p:spPr>
          <a:xfrm>
            <a:off x="3995936" y="3757755"/>
            <a:ext cx="970137" cy="400110"/>
          </a:xfrm>
          <a:prstGeom prst="rect">
            <a:avLst/>
          </a:prstGeom>
        </p:spPr>
        <p:txBody>
          <a:bodyPr wrap="none">
            <a:spAutoFit/>
          </a:bodyPr>
          <a:lstStyle/>
          <a:p>
            <a:r>
              <a:rPr lang="en-US" sz="2000" b="1" dirty="0" smtClean="0"/>
              <a:t>WSCC</a:t>
            </a:r>
            <a:endParaRPr lang="en-US" sz="2000" b="1" dirty="0"/>
          </a:p>
        </p:txBody>
      </p:sp>
    </p:spTree>
    <p:extLst>
      <p:ext uri="{BB962C8B-B14F-4D97-AF65-F5344CB8AC3E}">
        <p14:creationId xmlns:p14="http://schemas.microsoft.com/office/powerpoint/2010/main" val="1566983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1143000"/>
            <a:ext cx="4038600" cy="5334000"/>
          </a:xfrm>
        </p:spPr>
        <p:txBody>
          <a:bodyPr>
            <a:normAutofit fontScale="92500"/>
          </a:bodyPr>
          <a:lstStyle/>
          <a:p>
            <a:pPr lvl="1"/>
            <a:r>
              <a:rPr lang="en-US" dirty="0" smtClean="0"/>
              <a:t>SAFETY ACT</a:t>
            </a:r>
          </a:p>
          <a:p>
            <a:pPr lvl="1"/>
            <a:r>
              <a:rPr lang="en-US" dirty="0" smtClean="0"/>
              <a:t>A law passed formally by parliament</a:t>
            </a:r>
          </a:p>
          <a:p>
            <a:pPr lvl="1"/>
            <a:r>
              <a:rPr lang="en-US" dirty="0" smtClean="0"/>
              <a:t>Act defines who it applies to….example</a:t>
            </a:r>
          </a:p>
          <a:p>
            <a:r>
              <a:rPr lang="en-US" dirty="0" smtClean="0"/>
              <a:t> Section 4  applies to; “Every Employer shall”</a:t>
            </a:r>
          </a:p>
          <a:p>
            <a:r>
              <a:rPr lang="en-US" dirty="0" smtClean="0"/>
              <a:t>Section 5  applies to;</a:t>
            </a:r>
          </a:p>
          <a:p>
            <a:pPr marL="0" indent="0">
              <a:buNone/>
            </a:pPr>
            <a:r>
              <a:rPr lang="en-US" dirty="0" smtClean="0"/>
              <a:t>    “Every Worker shall”</a:t>
            </a:r>
          </a:p>
          <a:p>
            <a:r>
              <a:rPr lang="en-US" dirty="0" smtClean="0"/>
              <a:t>Section 6 applies to;</a:t>
            </a:r>
          </a:p>
          <a:p>
            <a:pPr marL="0" indent="0">
              <a:buNone/>
            </a:pPr>
            <a:r>
              <a:rPr lang="en-US" dirty="0" smtClean="0"/>
              <a:t>    “Every Supplier shall”</a:t>
            </a:r>
          </a:p>
        </p:txBody>
      </p:sp>
      <p:sp>
        <p:nvSpPr>
          <p:cNvPr id="7" name="Content Placeholder 6"/>
          <p:cNvSpPr>
            <a:spLocks noGrp="1"/>
          </p:cNvSpPr>
          <p:nvPr>
            <p:ph sz="half" idx="2"/>
          </p:nvPr>
        </p:nvSpPr>
        <p:spPr>
          <a:xfrm>
            <a:off x="4648200" y="685800"/>
            <a:ext cx="4038600" cy="5440363"/>
          </a:xfrm>
        </p:spPr>
        <p:txBody>
          <a:bodyPr>
            <a:normAutofit fontScale="92500"/>
          </a:bodyPr>
          <a:lstStyle/>
          <a:p>
            <a:endParaRPr lang="en-US" sz="2400" dirty="0" smtClean="0"/>
          </a:p>
          <a:p>
            <a:r>
              <a:rPr lang="en-US" sz="2400" dirty="0" smtClean="0"/>
              <a:t>NEW SAFETY REGULATIONS</a:t>
            </a:r>
          </a:p>
          <a:p>
            <a:pPr lvl="1"/>
            <a:r>
              <a:rPr lang="en-US" dirty="0" smtClean="0"/>
              <a:t>A rule made by an authority</a:t>
            </a:r>
          </a:p>
          <a:p>
            <a:pPr lvl="1"/>
            <a:r>
              <a:rPr lang="en-US" dirty="0" smtClean="0"/>
              <a:t>Specific rules and standards to be complied to…. example</a:t>
            </a:r>
          </a:p>
          <a:p>
            <a:r>
              <a:rPr lang="en-US" dirty="0" smtClean="0"/>
              <a:t>First Aid</a:t>
            </a:r>
          </a:p>
          <a:p>
            <a:r>
              <a:rPr lang="en-US" dirty="0" smtClean="0"/>
              <a:t>General Duties of Employers</a:t>
            </a:r>
          </a:p>
          <a:p>
            <a:r>
              <a:rPr lang="en-US" dirty="0" smtClean="0"/>
              <a:t>Supervision of Work</a:t>
            </a:r>
            <a:endParaRPr lang="en-US" dirty="0"/>
          </a:p>
        </p:txBody>
      </p:sp>
      <p:sp>
        <p:nvSpPr>
          <p:cNvPr id="5" name="Title 4"/>
          <p:cNvSpPr>
            <a:spLocks noGrp="1"/>
          </p:cNvSpPr>
          <p:nvPr>
            <p:ph type="title"/>
          </p:nvPr>
        </p:nvSpPr>
        <p:spPr>
          <a:xfrm>
            <a:off x="152400" y="20782"/>
            <a:ext cx="8839200" cy="1143000"/>
          </a:xfrm>
        </p:spPr>
        <p:txBody>
          <a:bodyPr>
            <a:normAutofit/>
          </a:bodyPr>
          <a:lstStyle/>
          <a:p>
            <a:r>
              <a:rPr lang="en-US" sz="2800" smtClean="0"/>
              <a:t> Safety Act &amp; Occupational health and  Safety Regulations</a:t>
            </a:r>
            <a:endParaRPr lang="en-US" sz="2800" dirty="0"/>
          </a:p>
        </p:txBody>
      </p:sp>
    </p:spTree>
    <p:extLst>
      <p:ext uri="{BB962C8B-B14F-4D97-AF65-F5344CB8AC3E}">
        <p14:creationId xmlns:p14="http://schemas.microsoft.com/office/powerpoint/2010/main" val="19246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09800"/>
            <a:ext cx="8153400" cy="3657600"/>
          </a:xfrm>
        </p:spPr>
        <p:txBody>
          <a:bodyPr>
            <a:normAutofit/>
          </a:bodyPr>
          <a:lstStyle/>
          <a:p>
            <a:pPr lvl="1">
              <a:buFont typeface="Arial" pitchFamily="34" charset="0"/>
              <a:buChar char="•"/>
            </a:pPr>
            <a:endParaRPr lang="en-CA" dirty="0" smtClean="0"/>
          </a:p>
          <a:p>
            <a:pPr lvl="1">
              <a:buFont typeface="Arial" pitchFamily="34" charset="0"/>
              <a:buChar char="•"/>
            </a:pPr>
            <a:r>
              <a:rPr lang="en-CA" dirty="0" smtClean="0"/>
              <a:t>Asbestos Abatement</a:t>
            </a:r>
          </a:p>
          <a:p>
            <a:pPr lvl="1">
              <a:buFont typeface="Arial" pitchFamily="34" charset="0"/>
              <a:buChar char="•"/>
            </a:pPr>
            <a:r>
              <a:rPr lang="en-CA" dirty="0" smtClean="0"/>
              <a:t>Hazard Assessment</a:t>
            </a:r>
          </a:p>
          <a:p>
            <a:pPr lvl="1">
              <a:buFont typeface="Arial" pitchFamily="34" charset="0"/>
              <a:buChar char="•"/>
            </a:pPr>
            <a:r>
              <a:rPr lang="en-CA" dirty="0" smtClean="0"/>
              <a:t>Traffic Control Person</a:t>
            </a:r>
          </a:p>
          <a:p>
            <a:pPr lvl="1">
              <a:buFont typeface="Arial" pitchFamily="34" charset="0"/>
              <a:buChar char="•"/>
            </a:pPr>
            <a:r>
              <a:rPr lang="en-CA" dirty="0" smtClean="0"/>
              <a:t>Thermal Conditions</a:t>
            </a:r>
          </a:p>
          <a:p>
            <a:pPr lvl="1">
              <a:buFont typeface="Arial" pitchFamily="34" charset="0"/>
              <a:buChar char="•"/>
            </a:pPr>
            <a:r>
              <a:rPr lang="en-CA" dirty="0" smtClean="0"/>
              <a:t>Personal Protective Equipment</a:t>
            </a:r>
          </a:p>
          <a:p>
            <a:pPr marL="457200" lvl="1" indent="0">
              <a:buNone/>
            </a:pPr>
            <a:endParaRPr lang="en-CA" dirty="0"/>
          </a:p>
        </p:txBody>
      </p:sp>
      <p:sp>
        <p:nvSpPr>
          <p:cNvPr id="4" name="Title 3"/>
          <p:cNvSpPr>
            <a:spLocks noGrp="1"/>
          </p:cNvSpPr>
          <p:nvPr>
            <p:ph type="title"/>
          </p:nvPr>
        </p:nvSpPr>
        <p:spPr/>
        <p:txBody>
          <a:bodyPr/>
          <a:lstStyle/>
          <a:p>
            <a:r>
              <a:rPr lang="en-CA" dirty="0" smtClean="0"/>
              <a:t>Codes of Practice</a:t>
            </a:r>
            <a:endParaRPr lang="en-CA" dirty="0"/>
          </a:p>
        </p:txBody>
      </p:sp>
    </p:spTree>
    <p:extLst>
      <p:ext uri="{BB962C8B-B14F-4D97-AF65-F5344CB8AC3E}">
        <p14:creationId xmlns:p14="http://schemas.microsoft.com/office/powerpoint/2010/main" val="12174438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905000"/>
            <a:ext cx="7631092" cy="4402444"/>
          </a:xfrm>
        </p:spPr>
        <p:txBody>
          <a:bodyPr/>
          <a:lstStyle/>
          <a:p>
            <a:endParaRPr lang="en-US" dirty="0" smtClean="0"/>
          </a:p>
          <a:p>
            <a:r>
              <a:rPr lang="en-US" dirty="0" smtClean="0"/>
              <a:t>Easier to say where it doesn’t get enforced</a:t>
            </a:r>
          </a:p>
          <a:p>
            <a:pPr lvl="1" indent="-342900">
              <a:buFont typeface="Wingdings" panose="05000000000000000000" pitchFamily="2" charset="2"/>
              <a:buChar char=""/>
            </a:pPr>
            <a:r>
              <a:rPr lang="en-US" dirty="0" smtClean="0"/>
              <a:t>Mines (Mine Health and Safety Act and Regs)</a:t>
            </a:r>
          </a:p>
          <a:p>
            <a:pPr lvl="1" indent="-342900">
              <a:buFont typeface="Wingdings" panose="05000000000000000000" pitchFamily="2" charset="2"/>
              <a:buChar char=""/>
            </a:pPr>
            <a:r>
              <a:rPr lang="en-US" dirty="0" smtClean="0"/>
              <a:t>Federal employers (Canada Labour Code)</a:t>
            </a:r>
          </a:p>
          <a:p>
            <a:pPr marL="800100" lvl="2" indent="0">
              <a:buNone/>
            </a:pPr>
            <a:r>
              <a:rPr lang="en-US" dirty="0" smtClean="0"/>
              <a:t>	(Banks, RCMP, Off Shore, Airports, etc.)</a:t>
            </a:r>
          </a:p>
          <a:p>
            <a:pPr marL="0" indent="0">
              <a:buNone/>
            </a:pPr>
            <a:endParaRPr lang="en-US" dirty="0"/>
          </a:p>
        </p:txBody>
      </p:sp>
      <p:sp>
        <p:nvSpPr>
          <p:cNvPr id="2" name="Title 1"/>
          <p:cNvSpPr>
            <a:spLocks noGrp="1"/>
          </p:cNvSpPr>
          <p:nvPr>
            <p:ph type="title"/>
          </p:nvPr>
        </p:nvSpPr>
        <p:spPr>
          <a:xfrm>
            <a:off x="899592" y="228600"/>
            <a:ext cx="7631093" cy="1447800"/>
          </a:xfrm>
        </p:spPr>
        <p:txBody>
          <a:bodyPr>
            <a:normAutofit fontScale="90000"/>
          </a:bodyPr>
          <a:lstStyle/>
          <a:p>
            <a:r>
              <a:rPr lang="en-US" b="0" dirty="0" smtClean="0"/>
              <a:t>Enforcement  </a:t>
            </a:r>
            <a:br>
              <a:rPr lang="en-US" b="0" dirty="0" smtClean="0"/>
            </a:br>
            <a:r>
              <a:rPr lang="en-US" b="0" dirty="0" smtClean="0"/>
              <a:t>Safety Act and OHS Regulations</a:t>
            </a:r>
            <a:endParaRPr lang="en-US" b="0" dirty="0"/>
          </a:p>
        </p:txBody>
      </p:sp>
    </p:spTree>
    <p:extLst>
      <p:ext uri="{BB962C8B-B14F-4D97-AF65-F5344CB8AC3E}">
        <p14:creationId xmlns:p14="http://schemas.microsoft.com/office/powerpoint/2010/main" val="1120847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412776"/>
            <a:ext cx="7631092" cy="4094846"/>
          </a:xfrm>
        </p:spPr>
        <p:txBody>
          <a:bodyPr/>
          <a:lstStyle/>
          <a:p>
            <a:pPr>
              <a:lnSpc>
                <a:spcPct val="90000"/>
              </a:lnSpc>
            </a:pPr>
            <a:r>
              <a:rPr lang="en-US" altLang="en-US" sz="2400" dirty="0"/>
              <a:t>Non </a:t>
            </a:r>
            <a:r>
              <a:rPr lang="en-US" altLang="en-US" sz="2400" dirty="0" smtClean="0"/>
              <a:t>compliance, </a:t>
            </a:r>
            <a:r>
              <a:rPr lang="en-US" altLang="en-US" sz="2400" dirty="0"/>
              <a:t>contravention to the Safety Act </a:t>
            </a:r>
            <a:r>
              <a:rPr lang="en-US" altLang="en-US" sz="2400" dirty="0" smtClean="0"/>
              <a:t>and/or </a:t>
            </a:r>
            <a:r>
              <a:rPr lang="en-US" altLang="en-US" sz="2400" dirty="0"/>
              <a:t>Regulations can lead to penalties; </a:t>
            </a:r>
            <a:endParaRPr lang="en-US" altLang="en-US" sz="2400" dirty="0" smtClean="0"/>
          </a:p>
          <a:p>
            <a:pPr>
              <a:lnSpc>
                <a:spcPct val="90000"/>
              </a:lnSpc>
            </a:pPr>
            <a:endParaRPr lang="en-US" altLang="en-US" sz="1100" dirty="0"/>
          </a:p>
          <a:p>
            <a:pPr>
              <a:lnSpc>
                <a:spcPct val="90000"/>
              </a:lnSpc>
            </a:pPr>
            <a:r>
              <a:rPr lang="en-US" altLang="en-US" sz="2400" b="1" i="1" dirty="0" smtClean="0"/>
              <a:t>Safety </a:t>
            </a:r>
            <a:r>
              <a:rPr lang="en-US" altLang="en-US" sz="2400" b="1" i="1" dirty="0"/>
              <a:t>Act section 22 </a:t>
            </a:r>
            <a:endParaRPr lang="en-US" altLang="en-US" sz="2400" b="1" i="1" dirty="0" smtClean="0"/>
          </a:p>
          <a:p>
            <a:pPr lvl="1">
              <a:lnSpc>
                <a:spcPct val="90000"/>
              </a:lnSpc>
            </a:pPr>
            <a:r>
              <a:rPr lang="en-US" altLang="en-US" sz="2000" dirty="0" smtClean="0"/>
              <a:t>Sub-section 2, Employer or person acting on behalf $500,000.00</a:t>
            </a:r>
          </a:p>
          <a:p>
            <a:pPr lvl="1">
              <a:lnSpc>
                <a:spcPct val="90000"/>
              </a:lnSpc>
            </a:pPr>
            <a:endParaRPr lang="en-US" altLang="en-US" sz="1000" dirty="0" smtClean="0"/>
          </a:p>
          <a:p>
            <a:pPr lvl="1">
              <a:lnSpc>
                <a:spcPct val="90000"/>
              </a:lnSpc>
            </a:pPr>
            <a:r>
              <a:rPr lang="en-US" altLang="en-US" sz="2000" dirty="0" smtClean="0"/>
              <a:t>Sub-section 4, every person employed at the operation (Supervisor), $50,000.00</a:t>
            </a:r>
          </a:p>
          <a:p>
            <a:pPr lvl="1">
              <a:lnSpc>
                <a:spcPct val="90000"/>
              </a:lnSpc>
            </a:pPr>
            <a:endParaRPr lang="en-US" altLang="en-US" sz="1000" dirty="0" smtClean="0"/>
          </a:p>
          <a:p>
            <a:pPr lvl="1">
              <a:lnSpc>
                <a:spcPct val="90000"/>
              </a:lnSpc>
            </a:pPr>
            <a:r>
              <a:rPr lang="en-US" altLang="en-US" sz="2000" dirty="0" smtClean="0"/>
              <a:t>Sub-section 5, every worker who condoned the offence, $25,000.00</a:t>
            </a:r>
          </a:p>
          <a:p>
            <a:pPr lvl="1">
              <a:lnSpc>
                <a:spcPct val="90000"/>
              </a:lnSpc>
            </a:pPr>
            <a:endParaRPr lang="en-US" altLang="en-US" sz="1000" dirty="0" smtClean="0"/>
          </a:p>
          <a:p>
            <a:pPr lvl="1">
              <a:lnSpc>
                <a:spcPct val="90000"/>
              </a:lnSpc>
            </a:pPr>
            <a:r>
              <a:rPr lang="en-US" altLang="en-US" sz="2000" dirty="0" smtClean="0"/>
              <a:t>Sub-section 5.1, every supplier $500,000.00</a:t>
            </a:r>
            <a:endParaRPr lang="en-US" dirty="0"/>
          </a:p>
        </p:txBody>
      </p:sp>
      <p:sp>
        <p:nvSpPr>
          <p:cNvPr id="2" name="Title 1"/>
          <p:cNvSpPr>
            <a:spLocks noGrp="1"/>
          </p:cNvSpPr>
          <p:nvPr>
            <p:ph type="title"/>
          </p:nvPr>
        </p:nvSpPr>
        <p:spPr>
          <a:xfrm>
            <a:off x="1009670" y="609709"/>
            <a:ext cx="7631093" cy="731059"/>
          </a:xfrm>
        </p:spPr>
        <p:txBody>
          <a:bodyPr>
            <a:normAutofit/>
          </a:bodyPr>
          <a:lstStyle/>
          <a:p>
            <a:r>
              <a:rPr lang="en-US" altLang="en-US" dirty="0"/>
              <a:t>Non-Compliance</a:t>
            </a:r>
            <a:endParaRPr lang="en-US" dirty="0"/>
          </a:p>
        </p:txBody>
      </p:sp>
      <p:pic>
        <p:nvPicPr>
          <p:cNvPr id="4" name="Picture 4" descr="MCj042478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51520" y="5013176"/>
            <a:ext cx="1461576" cy="1343918"/>
          </a:xfrm>
          <a:prstGeom prst="rect">
            <a:avLst/>
          </a:prstGeom>
          <a:noFill/>
        </p:spPr>
      </p:pic>
    </p:spTree>
    <p:extLst>
      <p:ext uri="{BB962C8B-B14F-4D97-AF65-F5344CB8AC3E}">
        <p14:creationId xmlns:p14="http://schemas.microsoft.com/office/powerpoint/2010/main" val="3595084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3608" y="1628800"/>
            <a:ext cx="5760640" cy="403244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95536" y="692696"/>
            <a:ext cx="8352928" cy="720080"/>
          </a:xfrm>
        </p:spPr>
        <p:txBody>
          <a:bodyPr/>
          <a:lstStyle/>
          <a:p>
            <a:pPr algn="ctr"/>
            <a:r>
              <a:rPr lang="en-US" sz="2600" dirty="0" smtClean="0"/>
              <a:t>IRS – INTERNAL RESPONSIBILITY SYSTEM</a:t>
            </a:r>
            <a:endParaRPr lang="en-US" sz="2600" dirty="0"/>
          </a:p>
        </p:txBody>
      </p:sp>
      <p:sp>
        <p:nvSpPr>
          <p:cNvPr id="3" name="TextBox 2"/>
          <p:cNvSpPr txBox="1"/>
          <p:nvPr/>
        </p:nvSpPr>
        <p:spPr>
          <a:xfrm>
            <a:off x="5617074" y="3214804"/>
            <a:ext cx="739518" cy="323165"/>
          </a:xfrm>
          <a:prstGeom prst="rect">
            <a:avLst/>
          </a:prstGeom>
          <a:noFill/>
        </p:spPr>
        <p:txBody>
          <a:bodyPr wrap="square" rtlCol="0">
            <a:spAutoFit/>
          </a:bodyPr>
          <a:lstStyle/>
          <a:p>
            <a:r>
              <a:rPr lang="en-US" sz="1500" b="1" dirty="0" smtClean="0"/>
              <a:t>J</a:t>
            </a:r>
            <a:endParaRPr lang="en-US" sz="1500" b="1" dirty="0"/>
          </a:p>
        </p:txBody>
      </p:sp>
      <p:sp>
        <p:nvSpPr>
          <p:cNvPr id="4" name="TextBox 3"/>
          <p:cNvSpPr txBox="1"/>
          <p:nvPr/>
        </p:nvSpPr>
        <p:spPr>
          <a:xfrm>
            <a:off x="683568" y="1844824"/>
            <a:ext cx="2016224" cy="369332"/>
          </a:xfrm>
          <a:prstGeom prst="rect">
            <a:avLst/>
          </a:prstGeom>
          <a:noFill/>
        </p:spPr>
        <p:txBody>
          <a:bodyPr wrap="square" rtlCol="0">
            <a:spAutoFit/>
          </a:bodyPr>
          <a:lstStyle/>
          <a:p>
            <a:r>
              <a:rPr lang="en-US" b="1" dirty="0" smtClean="0"/>
              <a:t>Safety Culture</a:t>
            </a:r>
            <a:endParaRPr lang="en-US" b="1" dirty="0"/>
          </a:p>
        </p:txBody>
      </p:sp>
      <p:sp>
        <p:nvSpPr>
          <p:cNvPr id="6" name="TextBox 5"/>
          <p:cNvSpPr txBox="1"/>
          <p:nvPr/>
        </p:nvSpPr>
        <p:spPr>
          <a:xfrm>
            <a:off x="2267744" y="5661248"/>
            <a:ext cx="4608512" cy="369332"/>
          </a:xfrm>
          <a:prstGeom prst="rect">
            <a:avLst/>
          </a:prstGeom>
          <a:noFill/>
        </p:spPr>
        <p:txBody>
          <a:bodyPr wrap="square" rtlCol="0">
            <a:spAutoFit/>
          </a:bodyPr>
          <a:lstStyle/>
          <a:p>
            <a:r>
              <a:rPr lang="en-US" dirty="0" smtClean="0"/>
              <a:t>Attitudes, Beliefs, Behaviors, Perceptions </a:t>
            </a:r>
            <a:endParaRPr lang="en-US" dirty="0"/>
          </a:p>
        </p:txBody>
      </p:sp>
    </p:spTree>
    <p:extLst>
      <p:ext uri="{BB962C8B-B14F-4D97-AF65-F5344CB8AC3E}">
        <p14:creationId xmlns:p14="http://schemas.microsoft.com/office/powerpoint/2010/main" val="23536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r>
              <a:rPr lang="en-CA" smtClean="0"/>
              <a:t>Sharing</a:t>
            </a:r>
            <a:r>
              <a:rPr lang="en-US" smtClean="0"/>
              <a:t> </a:t>
            </a:r>
            <a:r>
              <a:rPr lang="en-US" dirty="0" smtClean="0"/>
              <a:t>the Health &amp; Safety </a:t>
            </a:r>
            <a:r>
              <a:rPr lang="en-CA" dirty="0" smtClean="0"/>
              <a:t>Responsibility </a:t>
            </a:r>
          </a:p>
          <a:p>
            <a:r>
              <a:rPr lang="en-CA" dirty="0" smtClean="0"/>
              <a:t>Producing Safety Culture</a:t>
            </a:r>
            <a:endParaRPr lang="en-US" dirty="0" smtClean="0"/>
          </a:p>
          <a:p>
            <a:r>
              <a:rPr lang="en-CA" dirty="0" smtClean="0"/>
              <a:t>Following Best Practices</a:t>
            </a:r>
            <a:endParaRPr lang="en-US" dirty="0" smtClean="0"/>
          </a:p>
          <a:p>
            <a:r>
              <a:rPr lang="en-CA" dirty="0" smtClean="0"/>
              <a:t>Self Reliance</a:t>
            </a:r>
          </a:p>
          <a:p>
            <a:r>
              <a:rPr lang="en-CA" dirty="0" smtClean="0"/>
              <a:t>Ensuring Compliance</a:t>
            </a:r>
            <a:endParaRPr lang="en-US" dirty="0"/>
          </a:p>
        </p:txBody>
      </p:sp>
      <p:sp>
        <p:nvSpPr>
          <p:cNvPr id="7" name="Title 6"/>
          <p:cNvSpPr>
            <a:spLocks noGrp="1"/>
          </p:cNvSpPr>
          <p:nvPr>
            <p:ph type="title"/>
          </p:nvPr>
        </p:nvSpPr>
        <p:spPr/>
        <p:txBody>
          <a:bodyPr>
            <a:noAutofit/>
          </a:bodyPr>
          <a:lstStyle/>
          <a:p>
            <a:r>
              <a:rPr lang="en-US" dirty="0" smtClean="0"/>
              <a:t>Internal Responsibility System</a:t>
            </a:r>
          </a:p>
        </p:txBody>
      </p:sp>
    </p:spTree>
    <p:extLst>
      <p:ext uri="{BB962C8B-B14F-4D97-AF65-F5344CB8AC3E}">
        <p14:creationId xmlns:p14="http://schemas.microsoft.com/office/powerpoint/2010/main" val="2752380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1000" y="2502932"/>
            <a:ext cx="8229600" cy="3352800"/>
          </a:xfrm>
        </p:spPr>
        <p:txBody>
          <a:bodyPr>
            <a:normAutofit/>
          </a:bodyPr>
          <a:lstStyle/>
          <a:p>
            <a:endParaRPr lang="en-CA" sz="2800" dirty="0" smtClean="0"/>
          </a:p>
          <a:p>
            <a:r>
              <a:rPr lang="en-CA" sz="2400" dirty="0" smtClean="0"/>
              <a:t>Provide information, instruction, training and supervision that is necessary to protect the health and safety of your workers</a:t>
            </a:r>
          </a:p>
          <a:p>
            <a:r>
              <a:rPr lang="en-CA" sz="2400" dirty="0" smtClean="0"/>
              <a:t>Identify possible </a:t>
            </a:r>
            <a:br>
              <a:rPr lang="en-CA" sz="2400" dirty="0" smtClean="0"/>
            </a:br>
            <a:r>
              <a:rPr lang="en-CA" sz="2400" dirty="0" smtClean="0"/>
              <a:t>workplace hazards</a:t>
            </a:r>
            <a:endParaRPr lang="en-US" sz="2400" dirty="0" smtClean="0"/>
          </a:p>
          <a:p>
            <a:r>
              <a:rPr lang="en-CA" sz="2400" dirty="0" smtClean="0"/>
              <a:t>Resolve safety issues</a:t>
            </a:r>
            <a:endParaRPr lang="en-US" sz="2400" dirty="0" smtClean="0"/>
          </a:p>
          <a:p>
            <a:r>
              <a:rPr lang="en-CA" sz="2400" dirty="0" smtClean="0"/>
              <a:t>Corrective action </a:t>
            </a:r>
          </a:p>
        </p:txBody>
      </p:sp>
      <p:sp>
        <p:nvSpPr>
          <p:cNvPr id="7" name="Title 6"/>
          <p:cNvSpPr>
            <a:spLocks noGrp="1"/>
          </p:cNvSpPr>
          <p:nvPr>
            <p:ph type="title"/>
          </p:nvPr>
        </p:nvSpPr>
        <p:spPr>
          <a:xfrm>
            <a:off x="382137" y="990600"/>
            <a:ext cx="8244114" cy="2057401"/>
          </a:xfrm>
        </p:spPr>
        <p:txBody>
          <a:bodyPr>
            <a:noAutofit/>
          </a:bodyPr>
          <a:lstStyle/>
          <a:p>
            <a:r>
              <a:rPr lang="en-CA" sz="2400" dirty="0" smtClean="0"/>
              <a:t>Due Diligence is taking all reasonable precautions and adopt and carry out all reasonable techniques and procedures to ensure the health and safety of every person in your establishment.</a:t>
            </a:r>
            <a:endParaRPr lang="en-US" sz="2400" dirty="0"/>
          </a:p>
        </p:txBody>
      </p:sp>
      <p:sp>
        <p:nvSpPr>
          <p:cNvPr id="5" name="TextBox 4"/>
          <p:cNvSpPr txBox="1"/>
          <p:nvPr/>
        </p:nvSpPr>
        <p:spPr>
          <a:xfrm>
            <a:off x="533400" y="152400"/>
            <a:ext cx="7924800" cy="461665"/>
          </a:xfrm>
          <a:prstGeom prst="rect">
            <a:avLst/>
          </a:prstGeom>
          <a:noFill/>
        </p:spPr>
        <p:txBody>
          <a:bodyPr wrap="square" rtlCol="0">
            <a:spAutoFit/>
          </a:bodyPr>
          <a:lstStyle/>
          <a:p>
            <a:r>
              <a:rPr lang="en-CA" sz="2400" dirty="0" smtClean="0"/>
              <a:t>What is Due Diligence</a:t>
            </a:r>
            <a:endParaRPr lang="en-CA" sz="2400" dirty="0"/>
          </a:p>
        </p:txBody>
      </p:sp>
      <p:sp>
        <p:nvSpPr>
          <p:cNvPr id="2" name="TextBox 1">
            <a:hlinkClick r:id="rId3" action="ppaction://hlinkfile"/>
          </p:cNvPr>
          <p:cNvSpPr txBox="1"/>
          <p:nvPr/>
        </p:nvSpPr>
        <p:spPr>
          <a:xfrm>
            <a:off x="7239000" y="3810000"/>
            <a:ext cx="1571171" cy="369332"/>
          </a:xfrm>
          <a:prstGeom prst="rect">
            <a:avLst/>
          </a:prstGeom>
          <a:noFill/>
        </p:spPr>
        <p:txBody>
          <a:bodyPr wrap="square" rtlCol="0">
            <a:spAutoFit/>
          </a:bodyPr>
          <a:lstStyle/>
          <a:p>
            <a:r>
              <a:rPr lang="en-US" dirty="0" smtClean="0"/>
              <a:t>video</a:t>
            </a:r>
            <a:endParaRPr lang="en-US" dirty="0"/>
          </a:p>
        </p:txBody>
      </p:sp>
      <p:pic>
        <p:nvPicPr>
          <p:cNvPr id="6" name="Picture 3"/>
          <p:cNvPicPr>
            <a:picLocks noChangeAspect="1" noChangeArrowheads="1"/>
          </p:cNvPicPr>
          <p:nvPr/>
        </p:nvPicPr>
        <p:blipFill rotWithShape="1">
          <a:blip r:embed="rId4" cstate="screen"/>
          <a:srcRect l="6072" t="8685" b="4766"/>
          <a:stretch/>
        </p:blipFill>
        <p:spPr bwMode="auto">
          <a:xfrm>
            <a:off x="5072743" y="4343400"/>
            <a:ext cx="3552371" cy="2045832"/>
          </a:xfrm>
          <a:prstGeom prst="rect">
            <a:avLst/>
          </a:prstGeom>
          <a:noFill/>
          <a:ln w="9525">
            <a:noFill/>
            <a:miter lim="800000"/>
            <a:headEnd/>
            <a:tailEnd/>
          </a:ln>
        </p:spPr>
      </p:pic>
    </p:spTree>
    <p:extLst>
      <p:ext uri="{BB962C8B-B14F-4D97-AF65-F5344CB8AC3E}">
        <p14:creationId xmlns:p14="http://schemas.microsoft.com/office/powerpoint/2010/main" val="441220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09600" y="609600"/>
            <a:ext cx="8077200" cy="5087112"/>
          </a:xfrm>
        </p:spPr>
        <p:txBody>
          <a:bodyPr>
            <a:normAutofit lnSpcReduction="10000"/>
          </a:bodyPr>
          <a:lstStyle/>
          <a:p>
            <a:r>
              <a:rPr lang="en-US" sz="4000" dirty="0" smtClean="0"/>
              <a:t>                 IRS Diligence</a:t>
            </a:r>
          </a:p>
          <a:p>
            <a:endParaRPr lang="en-US" dirty="0" smtClean="0"/>
          </a:p>
          <a:p>
            <a:pPr marL="457200" indent="-457200">
              <a:buFont typeface="Arial" panose="020B0604020202020204" pitchFamily="34" charset="0"/>
              <a:buChar char="•"/>
            </a:pPr>
            <a:r>
              <a:rPr lang="en-US" dirty="0" smtClean="0"/>
              <a:t> Due Diligence is your defense against prosecution under the Law.</a:t>
            </a:r>
          </a:p>
          <a:p>
            <a:pPr marL="457200" indent="-457200">
              <a:buFont typeface="Arial" panose="020B0604020202020204" pitchFamily="34" charset="0"/>
              <a:buChar char="•"/>
            </a:pPr>
            <a:r>
              <a:rPr lang="en-US" dirty="0" smtClean="0"/>
              <a:t>Due Diligence Defense looks at everything in your Safety Management System, that you have done to protect your workers, up and to the point of injury, illness or disease.</a:t>
            </a:r>
          </a:p>
          <a:p>
            <a:pPr marL="457200" indent="-457200">
              <a:buFont typeface="Arial" panose="020B0604020202020204" pitchFamily="34" charset="0"/>
              <a:buChar char="•"/>
            </a:pPr>
            <a:r>
              <a:rPr lang="en-US" dirty="0" smtClean="0"/>
              <a:t>Innocent/Guilty-Guilty / Innocent</a:t>
            </a:r>
          </a:p>
          <a:p>
            <a:endParaRPr lang="en-US" dirty="0"/>
          </a:p>
        </p:txBody>
      </p:sp>
    </p:spTree>
    <p:extLst>
      <p:ext uri="{BB962C8B-B14F-4D97-AF65-F5344CB8AC3E}">
        <p14:creationId xmlns:p14="http://schemas.microsoft.com/office/powerpoint/2010/main" val="2742152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smtClean="0"/>
              <a:t>           General Duties of Employers</a:t>
            </a:r>
          </a:p>
          <a:p>
            <a:endParaRPr lang="en-US" dirty="0" smtClean="0"/>
          </a:p>
          <a:p>
            <a:endParaRPr lang="en-US" dirty="0"/>
          </a:p>
          <a:p>
            <a:r>
              <a:rPr lang="en-US" dirty="0" smtClean="0"/>
              <a:t>An employer shall, in respect of a worksite;</a:t>
            </a:r>
          </a:p>
          <a:p>
            <a:r>
              <a:rPr lang="en-US" dirty="0" smtClean="0"/>
              <a:t>(a) provide and maintain systems of work and working environments that ensure, as far as is reasonably possible, the health and safety of workers;</a:t>
            </a:r>
          </a:p>
          <a:p>
            <a:r>
              <a:rPr lang="en-US" dirty="0" smtClean="0"/>
              <a:t>(b) arrange for the safe use, handling, storage and transport of articles and substances in a manner that protects the health and safety of workers; </a:t>
            </a:r>
            <a:endParaRPr lang="en-US" dirty="0"/>
          </a:p>
        </p:txBody>
      </p:sp>
    </p:spTree>
    <p:extLst>
      <p:ext uri="{BB962C8B-B14F-4D97-AF65-F5344CB8AC3E}">
        <p14:creationId xmlns:p14="http://schemas.microsoft.com/office/powerpoint/2010/main" val="26889427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smtClean="0"/>
              <a:t>             General Duties of Employers</a:t>
            </a:r>
          </a:p>
          <a:p>
            <a:endParaRPr lang="en-US" dirty="0" smtClean="0"/>
          </a:p>
          <a:p>
            <a:endParaRPr lang="en-US" dirty="0" smtClean="0"/>
          </a:p>
          <a:p>
            <a:endParaRPr lang="en-US" dirty="0"/>
          </a:p>
          <a:p>
            <a:r>
              <a:rPr lang="en-US" dirty="0" smtClean="0"/>
              <a:t>(c) provide information, instruction, training and supervision that is necessary to protect the health and safety of workers; and</a:t>
            </a:r>
          </a:p>
          <a:p>
            <a:r>
              <a:rPr lang="en-US" dirty="0" smtClean="0"/>
              <a:t>(d) provide and maintain a safe means of entrance and exit from the worksite.</a:t>
            </a:r>
            <a:endParaRPr lang="en-US" dirty="0"/>
          </a:p>
        </p:txBody>
      </p:sp>
    </p:spTree>
    <p:extLst>
      <p:ext uri="{BB962C8B-B14F-4D97-AF65-F5344CB8AC3E}">
        <p14:creationId xmlns:p14="http://schemas.microsoft.com/office/powerpoint/2010/main" val="2118385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908720"/>
            <a:ext cx="7631092" cy="4238862"/>
          </a:xfrm>
        </p:spPr>
        <p:txBody>
          <a:bodyPr>
            <a:normAutofit fontScale="77500" lnSpcReduction="20000"/>
          </a:bodyPr>
          <a:lstStyle/>
          <a:p>
            <a:pPr marL="0" indent="0">
              <a:lnSpc>
                <a:spcPct val="150000"/>
              </a:lnSpc>
              <a:buNone/>
            </a:pPr>
            <a:r>
              <a:rPr lang="en-US" b="1" dirty="0" smtClean="0"/>
              <a:t>Today’s Objectives </a:t>
            </a:r>
            <a:endParaRPr lang="en-US" b="1" dirty="0"/>
          </a:p>
          <a:p>
            <a:pPr>
              <a:lnSpc>
                <a:spcPct val="150000"/>
              </a:lnSpc>
            </a:pPr>
            <a:r>
              <a:rPr lang="en-US" dirty="0" smtClean="0"/>
              <a:t>Prevent Injury, illnesses and disease in the workplace</a:t>
            </a:r>
          </a:p>
          <a:p>
            <a:pPr>
              <a:lnSpc>
                <a:spcPct val="150000"/>
              </a:lnSpc>
            </a:pPr>
            <a:r>
              <a:rPr lang="en-US" dirty="0" smtClean="0"/>
              <a:t>Provide overview on the legal responsibilities for Employers, Supervisors</a:t>
            </a:r>
            <a:r>
              <a:rPr lang="en-US" dirty="0"/>
              <a:t> </a:t>
            </a:r>
            <a:r>
              <a:rPr lang="en-US" dirty="0" smtClean="0"/>
              <a:t>and Workers</a:t>
            </a:r>
          </a:p>
          <a:p>
            <a:pPr>
              <a:lnSpc>
                <a:spcPct val="150000"/>
              </a:lnSpc>
            </a:pPr>
            <a:r>
              <a:rPr lang="en-US" dirty="0" smtClean="0"/>
              <a:t>Identify the reasons we need to participate in Safety Management Systems</a:t>
            </a:r>
          </a:p>
          <a:p>
            <a:pPr>
              <a:lnSpc>
                <a:spcPct val="150000"/>
              </a:lnSpc>
            </a:pPr>
            <a:r>
              <a:rPr lang="en-US" dirty="0" smtClean="0"/>
              <a:t>Help identify improvement opportunities to be compliant at your work place</a:t>
            </a:r>
          </a:p>
          <a:p>
            <a:pPr marL="0" indent="0">
              <a:lnSpc>
                <a:spcPct val="150000"/>
              </a:lnSpc>
              <a:buNone/>
            </a:pPr>
            <a:endParaRPr lang="en-US" b="1" dirty="0" smtClean="0"/>
          </a:p>
          <a:p>
            <a:pPr>
              <a:lnSpc>
                <a:spcPct val="150000"/>
              </a:lnSpc>
            </a:pPr>
            <a:endParaRPr lang="en-US" sz="2000" b="1" dirty="0" smtClean="0">
              <a:solidFill>
                <a:srgbClr val="FF0000"/>
              </a:solidFill>
            </a:endParaRPr>
          </a:p>
        </p:txBody>
      </p:sp>
    </p:spTree>
    <p:extLst>
      <p:ext uri="{BB962C8B-B14F-4D97-AF65-F5344CB8AC3E}">
        <p14:creationId xmlns:p14="http://schemas.microsoft.com/office/powerpoint/2010/main" val="34634487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sz="3600" dirty="0" smtClean="0"/>
              <a:t>       WHAT DO YOU NEED TO DO?</a:t>
            </a:r>
          </a:p>
          <a:p>
            <a:pPr marL="0" indent="0">
              <a:buNone/>
            </a:pPr>
            <a:endParaRPr lang="en-US" sz="3000" dirty="0" smtClean="0"/>
          </a:p>
          <a:p>
            <a:pPr marL="0" indent="0">
              <a:buNone/>
            </a:pPr>
            <a:r>
              <a:rPr lang="en-US" sz="3000" dirty="0" smtClean="0"/>
              <a:t>Develop a Health and Safety Management System, </a:t>
            </a:r>
          </a:p>
          <a:p>
            <a:pPr marL="0" indent="0">
              <a:buNone/>
            </a:pPr>
            <a:r>
              <a:rPr lang="en-US" sz="3000" dirty="0" smtClean="0"/>
              <a:t>Less then &lt; 20 Workers - More then 20 &gt;</a:t>
            </a:r>
          </a:p>
          <a:p>
            <a:pPr marL="0" indent="0">
              <a:buNone/>
            </a:pPr>
            <a:r>
              <a:rPr lang="en-US" sz="3000" dirty="0" smtClean="0"/>
              <a:t>Written Program per OHS Regulations, </a:t>
            </a:r>
          </a:p>
          <a:p>
            <a:pPr marL="0" indent="0">
              <a:buNone/>
            </a:pPr>
            <a:r>
              <a:rPr lang="en-US" sz="3000" dirty="0" smtClean="0"/>
              <a:t>Implement </a:t>
            </a:r>
            <a:r>
              <a:rPr lang="en-US" sz="3000" dirty="0"/>
              <a:t>s</a:t>
            </a:r>
            <a:r>
              <a:rPr lang="en-US" sz="3000" dirty="0" smtClean="0"/>
              <a:t>tructured training, </a:t>
            </a:r>
          </a:p>
          <a:p>
            <a:pPr marL="0" indent="0">
              <a:buNone/>
            </a:pPr>
            <a:r>
              <a:rPr lang="en-US" sz="3000" dirty="0" smtClean="0"/>
              <a:t>Communicate and maintain your Health and Safety Policies and Procedures continuously </a:t>
            </a:r>
            <a:endParaRPr lang="en-US" sz="3000" dirty="0"/>
          </a:p>
        </p:txBody>
      </p:sp>
    </p:spTree>
    <p:extLst>
      <p:ext uri="{BB962C8B-B14F-4D97-AF65-F5344CB8AC3E}">
        <p14:creationId xmlns:p14="http://schemas.microsoft.com/office/powerpoint/2010/main" val="3515797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smtClean="0"/>
              <a:t>Occupational Health and Safety Program</a:t>
            </a:r>
          </a:p>
          <a:p>
            <a:endParaRPr lang="en-US" dirty="0" smtClean="0">
              <a:solidFill>
                <a:srgbClr val="FF0000"/>
              </a:solidFill>
            </a:endParaRPr>
          </a:p>
          <a:p>
            <a:r>
              <a:rPr lang="en-US" dirty="0" smtClean="0">
                <a:solidFill>
                  <a:srgbClr val="FF0000"/>
                </a:solidFill>
              </a:rPr>
              <a:t>Section 21 (1) An </a:t>
            </a:r>
            <a:r>
              <a:rPr lang="en-US" dirty="0">
                <a:solidFill>
                  <a:srgbClr val="FF0000"/>
                </a:solidFill>
              </a:rPr>
              <a:t>e</a:t>
            </a:r>
            <a:r>
              <a:rPr lang="en-US" dirty="0" smtClean="0">
                <a:solidFill>
                  <a:srgbClr val="FF0000"/>
                </a:solidFill>
              </a:rPr>
              <a:t>mployer shall provide an occupational health and safety program under this section if  (a) there are 20 or more workers who work at the worksite…</a:t>
            </a:r>
          </a:p>
          <a:p>
            <a:endParaRPr lang="en-US" dirty="0" smtClean="0">
              <a:solidFill>
                <a:srgbClr val="FF0000"/>
              </a:solidFill>
            </a:endParaRPr>
          </a:p>
          <a:p>
            <a:r>
              <a:rPr lang="en-US" dirty="0" smtClean="0">
                <a:solidFill>
                  <a:srgbClr val="FF0000"/>
                </a:solidFill>
              </a:rPr>
              <a:t>Section 21 (2) An occupational health and safety program for a worksite must include…</a:t>
            </a:r>
            <a:endParaRPr lang="en-US" dirty="0">
              <a:solidFill>
                <a:srgbClr val="FF0000"/>
              </a:solidFill>
            </a:endParaRPr>
          </a:p>
        </p:txBody>
      </p:sp>
    </p:spTree>
    <p:extLst>
      <p:ext uri="{BB962C8B-B14F-4D97-AF65-F5344CB8AC3E}">
        <p14:creationId xmlns:p14="http://schemas.microsoft.com/office/powerpoint/2010/main" val="1340590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668963"/>
          </a:xfrm>
        </p:spPr>
        <p:txBody>
          <a:bodyPr/>
          <a:lstStyle/>
          <a:p>
            <a:endParaRPr lang="en-US" dirty="0" smtClean="0"/>
          </a:p>
          <a:p>
            <a:r>
              <a:rPr lang="en-US" dirty="0" smtClean="0"/>
              <a:t>(a) statement of </a:t>
            </a:r>
            <a:r>
              <a:rPr lang="en-US" dirty="0"/>
              <a:t>e</a:t>
            </a:r>
            <a:r>
              <a:rPr lang="en-US" dirty="0" smtClean="0"/>
              <a:t>mployer’s policy with respect to protection and maintenance of the health and safety of workers</a:t>
            </a:r>
          </a:p>
          <a:p>
            <a:r>
              <a:rPr lang="en-US" dirty="0" smtClean="0"/>
              <a:t>(b) a hazard recognition program</a:t>
            </a:r>
          </a:p>
          <a:p>
            <a:r>
              <a:rPr lang="en-US" dirty="0" smtClean="0"/>
              <a:t>(c) measures, including procedures to respond to emergency, that will be taken to reduce, eliminate and control hazards identified under paragraph (b) </a:t>
            </a:r>
            <a:endParaRPr lang="en-US" dirty="0"/>
          </a:p>
        </p:txBody>
      </p:sp>
    </p:spTree>
    <p:extLst>
      <p:ext uri="{BB962C8B-B14F-4D97-AF65-F5344CB8AC3E}">
        <p14:creationId xmlns:p14="http://schemas.microsoft.com/office/powerpoint/2010/main" val="21285916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endParaRPr lang="en-US" dirty="0" smtClean="0"/>
          </a:p>
          <a:p>
            <a:r>
              <a:rPr lang="en-US" dirty="0" smtClean="0"/>
              <a:t>(d) identification of internal and external resources to respond to an emergency</a:t>
            </a:r>
          </a:p>
          <a:p>
            <a:r>
              <a:rPr lang="en-US" dirty="0"/>
              <a:t> </a:t>
            </a:r>
            <a:r>
              <a:rPr lang="en-US" dirty="0" smtClean="0"/>
              <a:t>(e) a statement of responsibilities of the employer, supervisor and the worker</a:t>
            </a:r>
          </a:p>
          <a:p>
            <a:r>
              <a:rPr lang="en-US" dirty="0"/>
              <a:t> </a:t>
            </a:r>
            <a:r>
              <a:rPr lang="en-US" dirty="0" smtClean="0"/>
              <a:t>(f) a schedule for the regular inspection of the worksite and inspection of work processes and procedures</a:t>
            </a:r>
          </a:p>
          <a:p>
            <a:r>
              <a:rPr lang="en-US" dirty="0"/>
              <a:t> </a:t>
            </a:r>
            <a:r>
              <a:rPr lang="en-US" dirty="0" smtClean="0"/>
              <a:t>(g) a plan for the control of hazardous substances</a:t>
            </a:r>
            <a:endParaRPr lang="en-US" dirty="0"/>
          </a:p>
        </p:txBody>
      </p:sp>
    </p:spTree>
    <p:extLst>
      <p:ext uri="{BB962C8B-B14F-4D97-AF65-F5344CB8AC3E}">
        <p14:creationId xmlns:p14="http://schemas.microsoft.com/office/powerpoint/2010/main" val="3775365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endParaRPr lang="en-US" dirty="0" smtClean="0"/>
          </a:p>
          <a:p>
            <a:r>
              <a:rPr lang="en-US" dirty="0" smtClean="0"/>
              <a:t>(h) a plan for training workers and supervisors in safe work practices and procedures, including procedures, plans, policies or programs that the employer is required to develop</a:t>
            </a:r>
          </a:p>
          <a:p>
            <a:r>
              <a:rPr lang="en-US" dirty="0" smtClean="0"/>
              <a:t>(</a:t>
            </a:r>
            <a:r>
              <a:rPr lang="en-US" dirty="0" err="1" smtClean="0"/>
              <a:t>i</a:t>
            </a:r>
            <a:r>
              <a:rPr lang="en-US" dirty="0" smtClean="0"/>
              <a:t>) a procedure for the investigation of accidents/incidents and refusals</a:t>
            </a:r>
          </a:p>
          <a:p>
            <a:r>
              <a:rPr lang="en-US" dirty="0" smtClean="0"/>
              <a:t>(j) a strategy for worker participation in occupational health and safety activities </a:t>
            </a:r>
            <a:endParaRPr lang="en-US" dirty="0"/>
          </a:p>
        </p:txBody>
      </p:sp>
    </p:spTree>
    <p:extLst>
      <p:ext uri="{BB962C8B-B14F-4D97-AF65-F5344CB8AC3E}">
        <p14:creationId xmlns:p14="http://schemas.microsoft.com/office/powerpoint/2010/main" val="2870069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endParaRPr lang="en-US" dirty="0" smtClean="0"/>
          </a:p>
          <a:p>
            <a:r>
              <a:rPr lang="en-US" dirty="0" smtClean="0"/>
              <a:t>(k) a procedure to review and, if necessary revise the occupational health and safety program not less than once every three years or changes occur that could effect the health and safety of workers…</a:t>
            </a:r>
          </a:p>
          <a:p>
            <a:r>
              <a:rPr lang="en-US" dirty="0" smtClean="0"/>
              <a:t>(3) An occupational health and safety program must be implemented and updated in consultation with (a) the committee or representative; and (b) the workers</a:t>
            </a:r>
            <a:endParaRPr lang="en-US" dirty="0"/>
          </a:p>
        </p:txBody>
      </p:sp>
    </p:spTree>
    <p:extLst>
      <p:ext uri="{BB962C8B-B14F-4D97-AF65-F5344CB8AC3E}">
        <p14:creationId xmlns:p14="http://schemas.microsoft.com/office/powerpoint/2010/main" val="41802949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endParaRPr lang="en-US" dirty="0" smtClean="0"/>
          </a:p>
          <a:p>
            <a:r>
              <a:rPr lang="en-US" dirty="0" smtClean="0"/>
              <a:t>(4) An occupational health and safety program required under this section must be in writing and made available to the workers.</a:t>
            </a:r>
            <a:endParaRPr lang="en-US" dirty="0"/>
          </a:p>
        </p:txBody>
      </p:sp>
    </p:spTree>
    <p:extLst>
      <p:ext uri="{BB962C8B-B14F-4D97-AF65-F5344CB8AC3E}">
        <p14:creationId xmlns:p14="http://schemas.microsoft.com/office/powerpoint/2010/main" val="2151540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3812993" cy="2037669"/>
          </a:xfrm>
        </p:spPr>
        <p:txBody>
          <a:bodyPr>
            <a:normAutofit/>
          </a:bodyPr>
          <a:lstStyle/>
          <a:p>
            <a:pPr marL="0" indent="0">
              <a:buNone/>
            </a:pPr>
            <a:r>
              <a:rPr lang="en-US" sz="2400" dirty="0" smtClean="0"/>
              <a:t>Small Business:</a:t>
            </a:r>
          </a:p>
          <a:p>
            <a:pPr marL="0" indent="0">
              <a:buNone/>
            </a:pPr>
            <a:r>
              <a:rPr lang="en-US" sz="2400" dirty="0" smtClean="0"/>
              <a:t>Less than 20 workers</a:t>
            </a:r>
          </a:p>
          <a:p>
            <a:pPr marL="0" indent="0">
              <a:buNone/>
            </a:pPr>
            <a:endParaRPr lang="en-US" sz="2400" dirty="0"/>
          </a:p>
          <a:p>
            <a:pPr marL="0" indent="0">
              <a:buNone/>
            </a:pPr>
            <a:r>
              <a:rPr lang="en-US" sz="2400" dirty="0" smtClean="0"/>
              <a:t>OHS Representative</a:t>
            </a:r>
          </a:p>
        </p:txBody>
      </p:sp>
      <p:sp>
        <p:nvSpPr>
          <p:cNvPr id="2" name="Title 1"/>
          <p:cNvSpPr>
            <a:spLocks noGrp="1"/>
          </p:cNvSpPr>
          <p:nvPr>
            <p:ph type="title"/>
          </p:nvPr>
        </p:nvSpPr>
        <p:spPr/>
        <p:txBody>
          <a:bodyPr>
            <a:normAutofit fontScale="90000"/>
          </a:bodyPr>
          <a:lstStyle/>
          <a:p>
            <a:r>
              <a:rPr lang="en-US" dirty="0"/>
              <a:t>Occupational Health and Safety Program</a:t>
            </a:r>
          </a:p>
        </p:txBody>
      </p:sp>
      <p:sp>
        <p:nvSpPr>
          <p:cNvPr id="5" name="TextBox 4"/>
          <p:cNvSpPr txBox="1"/>
          <p:nvPr/>
        </p:nvSpPr>
        <p:spPr>
          <a:xfrm>
            <a:off x="4990011" y="1582340"/>
            <a:ext cx="3696788" cy="3093154"/>
          </a:xfrm>
          <a:prstGeom prst="rect">
            <a:avLst/>
          </a:prstGeom>
          <a:noFill/>
        </p:spPr>
        <p:txBody>
          <a:bodyPr wrap="square" rtlCol="0">
            <a:spAutoFit/>
          </a:bodyPr>
          <a:lstStyle/>
          <a:p>
            <a:pPr>
              <a:spcAft>
                <a:spcPts val="600"/>
              </a:spcAft>
            </a:pPr>
            <a:r>
              <a:rPr lang="en-US" sz="2000" dirty="0">
                <a:latin typeface="+mj-lt"/>
              </a:rPr>
              <a:t>OHS Policy </a:t>
            </a:r>
            <a:r>
              <a:rPr lang="en-US" sz="2000" dirty="0" smtClean="0">
                <a:latin typeface="+mj-lt"/>
              </a:rPr>
              <a:t>Statement</a:t>
            </a:r>
          </a:p>
          <a:p>
            <a:pPr>
              <a:spcAft>
                <a:spcPts val="600"/>
              </a:spcAft>
            </a:pPr>
            <a:r>
              <a:rPr lang="en-US" sz="2000" dirty="0" smtClean="0">
                <a:latin typeface="+mj-lt"/>
              </a:rPr>
              <a:t>OHS Responsibilities </a:t>
            </a:r>
            <a:endParaRPr lang="en-US" sz="2000" dirty="0">
              <a:latin typeface="+mj-lt"/>
            </a:endParaRPr>
          </a:p>
          <a:p>
            <a:pPr>
              <a:spcAft>
                <a:spcPts val="600"/>
              </a:spcAft>
            </a:pPr>
            <a:r>
              <a:rPr lang="en-US" sz="2000" dirty="0">
                <a:latin typeface="+mj-lt"/>
              </a:rPr>
              <a:t>Hazard </a:t>
            </a:r>
            <a:r>
              <a:rPr lang="en-US" sz="2000" dirty="0" smtClean="0">
                <a:latin typeface="+mj-lt"/>
              </a:rPr>
              <a:t>Identification &amp; Control</a:t>
            </a:r>
          </a:p>
          <a:p>
            <a:pPr>
              <a:spcAft>
                <a:spcPts val="600"/>
              </a:spcAft>
            </a:pPr>
            <a:r>
              <a:rPr lang="en-US" sz="2000" dirty="0" smtClean="0">
                <a:latin typeface="+mj-lt"/>
              </a:rPr>
              <a:t>Training/Education in SWP </a:t>
            </a:r>
            <a:endParaRPr lang="en-US" sz="2000" dirty="0">
              <a:latin typeface="+mj-lt"/>
            </a:endParaRPr>
          </a:p>
          <a:p>
            <a:pPr>
              <a:spcAft>
                <a:spcPts val="600"/>
              </a:spcAft>
            </a:pPr>
            <a:r>
              <a:rPr lang="en-US" sz="2000" dirty="0" smtClean="0">
                <a:latin typeface="+mj-lt"/>
              </a:rPr>
              <a:t>Emergency </a:t>
            </a:r>
            <a:r>
              <a:rPr lang="en-US" sz="2000" dirty="0">
                <a:latin typeface="+mj-lt"/>
              </a:rPr>
              <a:t>Procedures </a:t>
            </a:r>
          </a:p>
          <a:p>
            <a:pPr>
              <a:spcAft>
                <a:spcPts val="600"/>
              </a:spcAft>
            </a:pPr>
            <a:r>
              <a:rPr lang="en-US" sz="2000" dirty="0">
                <a:latin typeface="+mj-lt"/>
              </a:rPr>
              <a:t>Reporting Procedures </a:t>
            </a:r>
          </a:p>
          <a:p>
            <a:pPr>
              <a:spcAft>
                <a:spcPts val="600"/>
              </a:spcAft>
            </a:pPr>
            <a:r>
              <a:rPr lang="en-US" sz="2000" dirty="0">
                <a:latin typeface="+mj-lt"/>
              </a:rPr>
              <a:t>Investigations Procedures </a:t>
            </a:r>
          </a:p>
          <a:p>
            <a:pPr>
              <a:spcAft>
                <a:spcPts val="600"/>
              </a:spcAft>
            </a:pPr>
            <a:r>
              <a:rPr lang="en-US" sz="2000" dirty="0">
                <a:latin typeface="+mj-lt"/>
              </a:rPr>
              <a:t>Program review and revision	</a:t>
            </a:r>
          </a:p>
        </p:txBody>
      </p:sp>
    </p:spTree>
    <p:extLst>
      <p:ext uri="{BB962C8B-B14F-4D97-AF65-F5344CB8AC3E}">
        <p14:creationId xmlns:p14="http://schemas.microsoft.com/office/powerpoint/2010/main" val="1725901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79111" y="1295400"/>
            <a:ext cx="8229600" cy="4525963"/>
          </a:xfrm>
        </p:spPr>
        <p:txBody>
          <a:bodyPr>
            <a:normAutofit/>
          </a:bodyPr>
          <a:lstStyle/>
          <a:p>
            <a:r>
              <a:rPr lang="en-CA" dirty="0" smtClean="0"/>
              <a:t>Directors</a:t>
            </a:r>
            <a:endParaRPr lang="en-US" dirty="0" smtClean="0"/>
          </a:p>
          <a:p>
            <a:r>
              <a:rPr lang="en-CA" dirty="0" smtClean="0"/>
              <a:t>Managers </a:t>
            </a:r>
          </a:p>
          <a:p>
            <a:r>
              <a:rPr lang="en-CA" dirty="0" smtClean="0"/>
              <a:t>Acting Managers</a:t>
            </a:r>
            <a:endParaRPr lang="en-US" dirty="0" smtClean="0"/>
          </a:p>
          <a:p>
            <a:r>
              <a:rPr lang="en-CA" dirty="0" smtClean="0"/>
              <a:t>Project Managers/</a:t>
            </a:r>
            <a:br>
              <a:rPr lang="en-CA" dirty="0" smtClean="0"/>
            </a:br>
            <a:r>
              <a:rPr lang="en-CA" dirty="0" smtClean="0"/>
              <a:t>Monitors</a:t>
            </a:r>
          </a:p>
          <a:p>
            <a:r>
              <a:rPr lang="en-CA" dirty="0" smtClean="0"/>
              <a:t>Persons-in-charge</a:t>
            </a:r>
            <a:endParaRPr lang="en-US" dirty="0" smtClean="0"/>
          </a:p>
          <a:p>
            <a:r>
              <a:rPr lang="en-CA" dirty="0" smtClean="0"/>
              <a:t>Lead Hands</a:t>
            </a:r>
          </a:p>
          <a:p>
            <a:r>
              <a:rPr lang="en-CA" dirty="0" smtClean="0"/>
              <a:t>Supervisors</a:t>
            </a:r>
            <a:endParaRPr lang="en-US" dirty="0" smtClean="0"/>
          </a:p>
          <a:p>
            <a:endParaRPr lang="en-CA" dirty="0" smtClean="0"/>
          </a:p>
          <a:p>
            <a:endParaRPr lang="en-CA" dirty="0" smtClean="0"/>
          </a:p>
        </p:txBody>
      </p:sp>
      <p:pic>
        <p:nvPicPr>
          <p:cNvPr id="450564" name="Picture 4" descr="C:\Users\corpguest\AppData\Local\Microsoft\Windows\Temporary Internet Files\Content.IE5\3PB2BXEY\MC900055132[1].wmf"/>
          <p:cNvPicPr>
            <a:picLocks noChangeAspect="1" noChangeArrowheads="1"/>
          </p:cNvPicPr>
          <p:nvPr/>
        </p:nvPicPr>
        <p:blipFill>
          <a:blip r:embed="rId3" cstate="print"/>
          <a:srcRect/>
          <a:stretch>
            <a:fillRect/>
          </a:stretch>
        </p:blipFill>
        <p:spPr bwMode="auto">
          <a:xfrm>
            <a:off x="4267200" y="2209800"/>
            <a:ext cx="4355366" cy="3505200"/>
          </a:xfrm>
          <a:prstGeom prst="rect">
            <a:avLst/>
          </a:prstGeom>
          <a:noFill/>
        </p:spPr>
      </p:pic>
      <p:sp>
        <p:nvSpPr>
          <p:cNvPr id="5" name="Title Placeholder 1"/>
          <p:cNvSpPr txBox="1">
            <a:spLocks/>
          </p:cNvSpPr>
          <p:nvPr/>
        </p:nvSpPr>
        <p:spPr>
          <a:xfrm>
            <a:off x="256309" y="235527"/>
            <a:ext cx="87630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r>
              <a:rPr lang="en-US" dirty="0" smtClean="0"/>
              <a:t>Who is a Supervisor?</a:t>
            </a:r>
            <a:endParaRPr lang="en-CA" dirty="0"/>
          </a:p>
        </p:txBody>
      </p:sp>
    </p:spTree>
    <p:extLst>
      <p:ext uri="{BB962C8B-B14F-4D97-AF65-F5344CB8AC3E}">
        <p14:creationId xmlns:p14="http://schemas.microsoft.com/office/powerpoint/2010/main" val="306359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smtClean="0"/>
              <a:t>                     </a:t>
            </a:r>
            <a:r>
              <a:rPr lang="en-US" sz="4000" dirty="0" smtClean="0"/>
              <a:t>Supervision</a:t>
            </a:r>
          </a:p>
          <a:p>
            <a:endParaRPr lang="en-US" dirty="0" smtClean="0"/>
          </a:p>
          <a:p>
            <a:r>
              <a:rPr lang="en-US" dirty="0" smtClean="0"/>
              <a:t>“Competent” means, in respect of a function, task or duty the knowledge, experience and training to perform the function, task or duty:</a:t>
            </a:r>
          </a:p>
          <a:p>
            <a:r>
              <a:rPr lang="en-US" dirty="0" smtClean="0"/>
              <a:t>An employer shall ensure that a worker is not required or permitted to work unless he or she (a) is a competent worker; or</a:t>
            </a:r>
          </a:p>
          <a:p>
            <a:r>
              <a:rPr lang="en-US" dirty="0"/>
              <a:t> </a:t>
            </a:r>
            <a:r>
              <a:rPr lang="en-US" dirty="0" smtClean="0"/>
              <a:t>(b) is under close and competent supervision</a:t>
            </a:r>
            <a:endParaRPr lang="en-US" dirty="0"/>
          </a:p>
        </p:txBody>
      </p:sp>
    </p:spTree>
    <p:extLst>
      <p:ext uri="{BB962C8B-B14F-4D97-AF65-F5344CB8AC3E}">
        <p14:creationId xmlns:p14="http://schemas.microsoft.com/office/powerpoint/2010/main" val="77610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marL="0" indent="0">
              <a:buNone/>
            </a:pPr>
            <a:r>
              <a:rPr lang="en-CA" i="1" dirty="0" smtClean="0"/>
              <a:t>  Workers’ Safety &amp; Compensation Commission</a:t>
            </a:r>
          </a:p>
          <a:p>
            <a:pPr marL="0" indent="0">
              <a:buNone/>
            </a:pPr>
            <a:r>
              <a:rPr lang="en-CA" i="1" dirty="0" smtClean="0"/>
              <a:t>                                </a:t>
            </a:r>
          </a:p>
          <a:p>
            <a:pPr marL="0" indent="0">
              <a:buNone/>
            </a:pPr>
            <a:r>
              <a:rPr lang="en-CA" sz="4000" i="1" dirty="0" smtClean="0"/>
              <a:t>                 Our Vision</a:t>
            </a:r>
          </a:p>
          <a:p>
            <a:pPr marL="0" indent="0">
              <a:buNone/>
            </a:pPr>
            <a:r>
              <a:rPr lang="en-CA" i="1" dirty="0" smtClean="0"/>
              <a:t>         Eliminate Workplace disease and Injuries</a:t>
            </a:r>
          </a:p>
          <a:p>
            <a:pPr marL="0" indent="0">
              <a:buNone/>
            </a:pPr>
            <a:r>
              <a:rPr lang="en-CA" sz="4000" i="1" dirty="0" smtClean="0"/>
              <a:t>                        </a:t>
            </a:r>
          </a:p>
          <a:p>
            <a:pPr marL="0" indent="0">
              <a:buNone/>
            </a:pPr>
            <a:r>
              <a:rPr lang="en-CA" sz="4000" i="1" dirty="0" smtClean="0"/>
              <a:t>                 Our Mission</a:t>
            </a:r>
          </a:p>
          <a:p>
            <a:pPr marL="0" indent="0">
              <a:buNone/>
            </a:pPr>
            <a:r>
              <a:rPr lang="en-CA" i="1" dirty="0" smtClean="0"/>
              <a:t>    In partnership with stakeholders, we ensure  </a:t>
            </a:r>
          </a:p>
          <a:p>
            <a:pPr marL="0" indent="0">
              <a:buNone/>
            </a:pPr>
            <a:r>
              <a:rPr lang="en-CA" i="1" dirty="0" smtClean="0"/>
              <a:t>         workplace safety and care for workers</a:t>
            </a:r>
            <a:endParaRPr lang="en-US" dirty="0"/>
          </a:p>
        </p:txBody>
      </p:sp>
    </p:spTree>
    <p:extLst>
      <p:ext uri="{BB962C8B-B14F-4D97-AF65-F5344CB8AC3E}">
        <p14:creationId xmlns:p14="http://schemas.microsoft.com/office/powerpoint/2010/main" val="9104644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dirty="0" smtClean="0"/>
              <a:t>                     </a:t>
            </a:r>
            <a:r>
              <a:rPr lang="en-US" sz="4000" dirty="0" smtClean="0"/>
              <a:t>Supervision</a:t>
            </a:r>
          </a:p>
          <a:p>
            <a:endParaRPr lang="en-US" dirty="0" smtClean="0"/>
          </a:p>
          <a:p>
            <a:r>
              <a:rPr lang="en-US" dirty="0" smtClean="0"/>
              <a:t>An employer shall ensure that, at a worksite, (a) work is sufficiently and competently supervised;</a:t>
            </a:r>
          </a:p>
          <a:p>
            <a:r>
              <a:rPr lang="en-US" dirty="0" smtClean="0"/>
              <a:t>(b) supervisors have sufficient knowledge of the following;</a:t>
            </a:r>
          </a:p>
          <a:p>
            <a:r>
              <a:rPr lang="en-US" dirty="0" smtClean="0"/>
              <a:t>(</a:t>
            </a:r>
            <a:r>
              <a:rPr lang="en-US" dirty="0" err="1" smtClean="0"/>
              <a:t>i</a:t>
            </a:r>
            <a:r>
              <a:rPr lang="en-US" dirty="0" smtClean="0"/>
              <a:t>) any occupational health and safety program</a:t>
            </a:r>
          </a:p>
          <a:p>
            <a:r>
              <a:rPr lang="en-US" dirty="0" smtClean="0"/>
              <a:t>(ii) the safe handling, use storage, production and disposal of hazardous substances</a:t>
            </a:r>
            <a:endParaRPr lang="en-US" dirty="0"/>
          </a:p>
        </p:txBody>
      </p:sp>
    </p:spTree>
    <p:extLst>
      <p:ext uri="{BB962C8B-B14F-4D97-AF65-F5344CB8AC3E}">
        <p14:creationId xmlns:p14="http://schemas.microsoft.com/office/powerpoint/2010/main" val="1619772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endParaRPr lang="en-US" dirty="0" smtClean="0"/>
          </a:p>
          <a:p>
            <a:endParaRPr lang="en-US" dirty="0" smtClean="0"/>
          </a:p>
          <a:p>
            <a:r>
              <a:rPr lang="en-US" dirty="0" smtClean="0"/>
              <a:t>(iii) the need for, and safe use of, personal protective equipment,</a:t>
            </a:r>
          </a:p>
          <a:p>
            <a:r>
              <a:rPr lang="en-US" dirty="0" smtClean="0"/>
              <a:t>(iv) emergency procedures required by these regulations</a:t>
            </a:r>
          </a:p>
          <a:p>
            <a:r>
              <a:rPr lang="en-US" dirty="0" smtClean="0"/>
              <a:t>(v) any other matters that are necessary to ensure the health and safety of workers</a:t>
            </a:r>
          </a:p>
          <a:p>
            <a:r>
              <a:rPr lang="en-US" dirty="0" smtClean="0"/>
              <a:t>(vi) supervisors have completed an approved regulatory familiarization program; and supervisors comply with the Act and these regulations</a:t>
            </a:r>
            <a:endParaRPr lang="en-US" dirty="0"/>
          </a:p>
        </p:txBody>
      </p:sp>
    </p:spTree>
    <p:extLst>
      <p:ext uri="{BB962C8B-B14F-4D97-AF65-F5344CB8AC3E}">
        <p14:creationId xmlns:p14="http://schemas.microsoft.com/office/powerpoint/2010/main" val="19270199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endParaRPr lang="en-US" dirty="0" smtClean="0"/>
          </a:p>
          <a:p>
            <a:r>
              <a:rPr lang="en-US" dirty="0" smtClean="0"/>
              <a:t>(2) A supervisor shall ensure that workers comply with the Act and these regulations as they apply to the worksite.</a:t>
            </a:r>
            <a:endParaRPr lang="en-US" dirty="0"/>
          </a:p>
        </p:txBody>
      </p:sp>
    </p:spTree>
    <p:extLst>
      <p:ext uri="{BB962C8B-B14F-4D97-AF65-F5344CB8AC3E}">
        <p14:creationId xmlns:p14="http://schemas.microsoft.com/office/powerpoint/2010/main" val="3115595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smtClean="0"/>
              <a:t>       </a:t>
            </a:r>
            <a:r>
              <a:rPr lang="en-US" sz="4000" dirty="0" smtClean="0"/>
              <a:t>General duties of Workers</a:t>
            </a:r>
          </a:p>
          <a:p>
            <a:endParaRPr lang="en-US" dirty="0" smtClean="0"/>
          </a:p>
          <a:p>
            <a:pPr marL="0" indent="0">
              <a:buNone/>
            </a:pPr>
            <a:r>
              <a:rPr lang="en-US" dirty="0" smtClean="0"/>
              <a:t>    </a:t>
            </a:r>
          </a:p>
          <a:p>
            <a:pPr marL="0" indent="0">
              <a:buNone/>
            </a:pPr>
            <a:r>
              <a:rPr lang="en-US" dirty="0" smtClean="0"/>
              <a:t>A worker shall, in respect to a worksite,</a:t>
            </a:r>
          </a:p>
          <a:p>
            <a:r>
              <a:rPr lang="en-US" dirty="0" smtClean="0"/>
              <a:t>(a) use safeguards, safety equipment and personal protective equipment required by these regulations; and </a:t>
            </a:r>
          </a:p>
          <a:p>
            <a:r>
              <a:rPr lang="en-US" dirty="0" smtClean="0"/>
              <a:t>(b) follow safe work practices and procedures required by or developed under these regulations.</a:t>
            </a:r>
            <a:endParaRPr lang="en-US" dirty="0"/>
          </a:p>
        </p:txBody>
      </p:sp>
    </p:spTree>
    <p:extLst>
      <p:ext uri="{BB962C8B-B14F-4D97-AF65-F5344CB8AC3E}">
        <p14:creationId xmlns:p14="http://schemas.microsoft.com/office/powerpoint/2010/main" val="1192691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2286000"/>
            <a:ext cx="4648200" cy="3276600"/>
          </a:xfrm>
        </p:spPr>
        <p:txBody>
          <a:bodyPr/>
          <a:lstStyle/>
          <a:p>
            <a:pPr marL="0" indent="0">
              <a:buNone/>
            </a:pPr>
            <a:r>
              <a:rPr lang="en-US" dirty="0" smtClean="0"/>
              <a:t>Workers are responsible for their own safety, as well as the safety of their co-workers and the general public.</a:t>
            </a:r>
            <a:endParaRPr lang="en-CA" dirty="0" smtClean="0"/>
          </a:p>
        </p:txBody>
      </p:sp>
      <p:pic>
        <p:nvPicPr>
          <p:cNvPr id="6" name="Picture Placeholder 5" descr="C:\Users\user\Pictures\NTPC Worker in Truck.jpg"/>
          <p:cNvPicPr>
            <a:picLocks noGrp="1"/>
          </p:cNvPicPr>
          <p:nvPr>
            <p:ph type="pic" sz="quarter" idx="13"/>
          </p:nvPr>
        </p:nvPicPr>
        <p:blipFill>
          <a:blip r:embed="rId3" cstate="print"/>
          <a:srcRect t="1531" b="1531"/>
          <a:stretch>
            <a:fillRect/>
          </a:stretch>
        </p:blipFill>
        <p:spPr bwMode="auto">
          <a:xfrm>
            <a:off x="5562600" y="2286000"/>
            <a:ext cx="2438400" cy="3352800"/>
          </a:xfrm>
          <a:prstGeom prst="rect">
            <a:avLst/>
          </a:prstGeom>
          <a:noFill/>
          <a:ln>
            <a:solidFill>
              <a:schemeClr val="tx1"/>
            </a:solidFill>
          </a:ln>
        </p:spPr>
      </p:pic>
      <p:sp>
        <p:nvSpPr>
          <p:cNvPr id="7" name="Title 6"/>
          <p:cNvSpPr>
            <a:spLocks noGrp="1"/>
          </p:cNvSpPr>
          <p:nvPr>
            <p:ph type="title"/>
          </p:nvPr>
        </p:nvSpPr>
        <p:spPr>
          <a:xfrm>
            <a:off x="0" y="1143000"/>
            <a:ext cx="9144000" cy="838200"/>
          </a:xfrm>
        </p:spPr>
        <p:txBody>
          <a:bodyPr>
            <a:noAutofit/>
          </a:bodyPr>
          <a:lstStyle/>
          <a:p>
            <a:r>
              <a:rPr lang="en-CA" dirty="0" smtClean="0"/>
              <a:t>Worker Responsibilities and Rights</a:t>
            </a:r>
            <a:endParaRPr lang="en-US" dirty="0"/>
          </a:p>
        </p:txBody>
      </p:sp>
    </p:spTree>
    <p:extLst>
      <p:ext uri="{BB962C8B-B14F-4D97-AF65-F5344CB8AC3E}">
        <p14:creationId xmlns:p14="http://schemas.microsoft.com/office/powerpoint/2010/main" val="32821741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89429" y="1981200"/>
            <a:ext cx="3958772" cy="3657600"/>
          </a:xfrm>
        </p:spPr>
        <p:txBody>
          <a:bodyPr>
            <a:normAutofit/>
          </a:bodyPr>
          <a:lstStyle/>
          <a:p>
            <a:pPr lvl="0"/>
            <a:r>
              <a:rPr lang="en-CA" dirty="0" smtClean="0"/>
              <a:t>Right to Know</a:t>
            </a:r>
            <a:br>
              <a:rPr lang="en-CA" dirty="0" smtClean="0"/>
            </a:br>
            <a:endParaRPr lang="en-US" dirty="0" smtClean="0"/>
          </a:p>
          <a:p>
            <a:r>
              <a:rPr lang="en-CA" dirty="0" smtClean="0"/>
              <a:t>Right to Participate</a:t>
            </a:r>
            <a:br>
              <a:rPr lang="en-CA" dirty="0" smtClean="0"/>
            </a:br>
            <a:r>
              <a:rPr lang="en-CA" dirty="0" smtClean="0"/>
              <a:t>	</a:t>
            </a:r>
            <a:endParaRPr lang="en-US" dirty="0" smtClean="0"/>
          </a:p>
          <a:p>
            <a:r>
              <a:rPr lang="en-CA" dirty="0" smtClean="0"/>
              <a:t>Right to Refuse</a:t>
            </a:r>
            <a:br>
              <a:rPr lang="en-CA" dirty="0" smtClean="0"/>
            </a:br>
            <a:r>
              <a:rPr lang="en-CA" dirty="0" smtClean="0"/>
              <a:t>	</a:t>
            </a:r>
            <a:endParaRPr lang="en-US" sz="3200" dirty="0"/>
          </a:p>
        </p:txBody>
      </p:sp>
      <p:sp>
        <p:nvSpPr>
          <p:cNvPr id="7" name="Title 6"/>
          <p:cNvSpPr>
            <a:spLocks noGrp="1"/>
          </p:cNvSpPr>
          <p:nvPr>
            <p:ph type="title"/>
          </p:nvPr>
        </p:nvSpPr>
        <p:spPr>
          <a:xfrm>
            <a:off x="0" y="1143000"/>
            <a:ext cx="9144000" cy="838200"/>
          </a:xfrm>
        </p:spPr>
        <p:txBody>
          <a:bodyPr/>
          <a:lstStyle/>
          <a:p>
            <a:r>
              <a:rPr lang="en-CA" dirty="0" smtClean="0"/>
              <a:t>Worker Responsibilities &amp; Rights</a:t>
            </a:r>
            <a:endParaRPr lang="en-US" dirty="0"/>
          </a:p>
        </p:txBody>
      </p:sp>
      <p:pic>
        <p:nvPicPr>
          <p:cNvPr id="410627" name="Picture 3" descr="C:\Users\corpguest\AppData\Local\Microsoft\Windows\Temporary Internet Files\Content.IE5\W0QJBH7D\MP900422746[1].jpg"/>
          <p:cNvPicPr>
            <a:picLocks noChangeAspect="1" noChangeArrowheads="1"/>
          </p:cNvPicPr>
          <p:nvPr/>
        </p:nvPicPr>
        <p:blipFill>
          <a:blip r:embed="rId3" cstate="print"/>
          <a:srcRect/>
          <a:stretch>
            <a:fillRect/>
          </a:stretch>
        </p:blipFill>
        <p:spPr bwMode="auto">
          <a:xfrm>
            <a:off x="4953000" y="2071143"/>
            <a:ext cx="3123233" cy="3126286"/>
          </a:xfrm>
          <a:prstGeom prst="rect">
            <a:avLst/>
          </a:prstGeom>
          <a:noFill/>
        </p:spPr>
      </p:pic>
    </p:spTree>
    <p:extLst>
      <p:ext uri="{BB962C8B-B14F-4D97-AF65-F5344CB8AC3E}">
        <p14:creationId xmlns:p14="http://schemas.microsoft.com/office/powerpoint/2010/main" val="32235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85800" y="1828800"/>
            <a:ext cx="4648200" cy="3657600"/>
          </a:xfrm>
        </p:spPr>
        <p:txBody>
          <a:bodyPr>
            <a:normAutofit fontScale="92500" lnSpcReduction="10000"/>
          </a:bodyPr>
          <a:lstStyle/>
          <a:p>
            <a:r>
              <a:rPr lang="en-CA" dirty="0" smtClean="0"/>
              <a:t>WHMIS</a:t>
            </a:r>
            <a:endParaRPr lang="en-US" dirty="0" smtClean="0"/>
          </a:p>
          <a:p>
            <a:r>
              <a:rPr lang="en-CA" dirty="0" smtClean="0"/>
              <a:t>TDG</a:t>
            </a:r>
            <a:endParaRPr lang="en-US" dirty="0" smtClean="0"/>
          </a:p>
          <a:p>
            <a:r>
              <a:rPr lang="en-CA" dirty="0" smtClean="0"/>
              <a:t>Job Hazard Identification</a:t>
            </a:r>
            <a:endParaRPr lang="en-US" dirty="0" smtClean="0"/>
          </a:p>
          <a:p>
            <a:r>
              <a:rPr lang="en-CA" dirty="0" smtClean="0"/>
              <a:t>Safe Work Procedures</a:t>
            </a:r>
          </a:p>
          <a:p>
            <a:r>
              <a:rPr lang="en-CA" dirty="0" smtClean="0"/>
              <a:t>Equipment Operation</a:t>
            </a:r>
          </a:p>
          <a:p>
            <a:r>
              <a:rPr lang="en-CA" dirty="0" smtClean="0"/>
              <a:t>Ergonomics</a:t>
            </a:r>
          </a:p>
          <a:p>
            <a:r>
              <a:rPr lang="en-CA" dirty="0" smtClean="0"/>
              <a:t>Rules &amp; Regulations</a:t>
            </a:r>
            <a:endParaRPr lang="en-US" dirty="0" smtClean="0"/>
          </a:p>
        </p:txBody>
      </p:sp>
      <p:pic>
        <p:nvPicPr>
          <p:cNvPr id="6" name="Picture Placeholder 5" descr="C:\Users\user\Pictures\NTPC Pics\NTPC Workers lifting together.jpg"/>
          <p:cNvPicPr>
            <a:picLocks noGrp="1"/>
          </p:cNvPicPr>
          <p:nvPr>
            <p:ph type="pic" sz="quarter" idx="13"/>
          </p:nvPr>
        </p:nvPicPr>
        <p:blipFill>
          <a:blip r:embed="rId3" cstate="print"/>
          <a:srcRect l="24244" r="24244"/>
          <a:stretch>
            <a:fillRect/>
          </a:stretch>
        </p:blipFill>
        <p:spPr bwMode="auto">
          <a:xfrm>
            <a:off x="5334000" y="1828800"/>
            <a:ext cx="2971800" cy="3810000"/>
          </a:xfrm>
          <a:prstGeom prst="rect">
            <a:avLst/>
          </a:prstGeom>
          <a:noFill/>
          <a:ln>
            <a:solidFill>
              <a:schemeClr val="tx1"/>
            </a:solidFill>
          </a:ln>
        </p:spPr>
      </p:pic>
      <p:sp>
        <p:nvSpPr>
          <p:cNvPr id="7" name="Title 6"/>
          <p:cNvSpPr>
            <a:spLocks noGrp="1"/>
          </p:cNvSpPr>
          <p:nvPr>
            <p:ph type="title"/>
          </p:nvPr>
        </p:nvSpPr>
        <p:spPr>
          <a:xfrm>
            <a:off x="9099" y="1175265"/>
            <a:ext cx="9144000" cy="729735"/>
          </a:xfrm>
        </p:spPr>
        <p:txBody>
          <a:bodyPr/>
          <a:lstStyle/>
          <a:p>
            <a:r>
              <a:rPr lang="en-US" dirty="0" smtClean="0"/>
              <a:t>Right to Know</a:t>
            </a:r>
          </a:p>
        </p:txBody>
      </p:sp>
      <p:sp>
        <p:nvSpPr>
          <p:cNvPr id="5" name="TextBox 4"/>
          <p:cNvSpPr txBox="1"/>
          <p:nvPr/>
        </p:nvSpPr>
        <p:spPr>
          <a:xfrm>
            <a:off x="685800" y="990599"/>
            <a:ext cx="7924800" cy="369332"/>
          </a:xfrm>
          <a:prstGeom prst="rect">
            <a:avLst/>
          </a:prstGeom>
          <a:noFill/>
        </p:spPr>
        <p:txBody>
          <a:bodyPr wrap="square" rtlCol="0">
            <a:spAutoFit/>
          </a:bodyPr>
          <a:lstStyle/>
          <a:p>
            <a:endParaRPr lang="en-CA" dirty="0"/>
          </a:p>
        </p:txBody>
      </p:sp>
    </p:spTree>
    <p:extLst>
      <p:ext uri="{BB962C8B-B14F-4D97-AF65-F5344CB8AC3E}">
        <p14:creationId xmlns:p14="http://schemas.microsoft.com/office/powerpoint/2010/main" val="25913713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33400" y="2046514"/>
            <a:ext cx="4800600" cy="3276600"/>
          </a:xfrm>
        </p:spPr>
        <p:txBody>
          <a:bodyPr>
            <a:normAutofit/>
          </a:bodyPr>
          <a:lstStyle/>
          <a:p>
            <a:pPr marL="0" indent="0">
              <a:buNone/>
            </a:pPr>
            <a:r>
              <a:rPr lang="en-US" dirty="0" smtClean="0"/>
              <a:t>Each Worker has the right to participate in all matters relating to health and safety.</a:t>
            </a:r>
          </a:p>
          <a:p>
            <a:pPr marL="0" indent="0">
              <a:buNone/>
            </a:pPr>
            <a:r>
              <a:rPr lang="en-US" dirty="0" smtClean="0"/>
              <a:t>This can include participation on the JWHSC.</a:t>
            </a:r>
          </a:p>
        </p:txBody>
      </p:sp>
      <p:pic>
        <p:nvPicPr>
          <p:cNvPr id="6" name="Picture 2" descr="H:\Paul\Documents\AA Al Ain Municipality Project\Task B\Fotolia\Fotolia_1415225_XS.jpg"/>
          <p:cNvPicPr>
            <a:picLocks noGrp="1" noChangeAspect="1" noChangeArrowheads="1"/>
          </p:cNvPicPr>
          <p:nvPr>
            <p:ph type="pic" sz="quarter" idx="13"/>
          </p:nvPr>
        </p:nvPicPr>
        <p:blipFill>
          <a:blip r:embed="rId3" cstate="screen"/>
          <a:srcRect l="9728" r="9728"/>
          <a:stretch>
            <a:fillRect/>
          </a:stretch>
        </p:blipFill>
        <p:spPr>
          <a:xfrm>
            <a:off x="5638800" y="2046514"/>
            <a:ext cx="2514600" cy="3592286"/>
          </a:xfrm>
        </p:spPr>
      </p:pic>
      <p:sp>
        <p:nvSpPr>
          <p:cNvPr id="7" name="Title 6"/>
          <p:cNvSpPr>
            <a:spLocks noGrp="1"/>
          </p:cNvSpPr>
          <p:nvPr>
            <p:ph type="title"/>
          </p:nvPr>
        </p:nvSpPr>
        <p:spPr>
          <a:xfrm>
            <a:off x="0" y="1175265"/>
            <a:ext cx="9144000" cy="805935"/>
          </a:xfrm>
        </p:spPr>
        <p:txBody>
          <a:bodyPr/>
          <a:lstStyle/>
          <a:p>
            <a:r>
              <a:rPr lang="en-US" dirty="0" smtClean="0"/>
              <a:t>Right to Participate</a:t>
            </a:r>
          </a:p>
        </p:txBody>
      </p:sp>
      <p:sp>
        <p:nvSpPr>
          <p:cNvPr id="5" name="TextBox 4"/>
          <p:cNvSpPr txBox="1"/>
          <p:nvPr/>
        </p:nvSpPr>
        <p:spPr>
          <a:xfrm>
            <a:off x="685800" y="990599"/>
            <a:ext cx="7924800" cy="369332"/>
          </a:xfrm>
          <a:prstGeom prst="rect">
            <a:avLst/>
          </a:prstGeom>
          <a:noFill/>
        </p:spPr>
        <p:txBody>
          <a:bodyPr wrap="square" rtlCol="0">
            <a:spAutoFit/>
          </a:bodyPr>
          <a:lstStyle/>
          <a:p>
            <a:endParaRPr lang="en-CA" dirty="0"/>
          </a:p>
        </p:txBody>
      </p:sp>
    </p:spTree>
    <p:extLst>
      <p:ext uri="{BB962C8B-B14F-4D97-AF65-F5344CB8AC3E}">
        <p14:creationId xmlns:p14="http://schemas.microsoft.com/office/powerpoint/2010/main" val="37165622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33400" y="2046514"/>
            <a:ext cx="4800600" cy="3276600"/>
          </a:xfrm>
        </p:spPr>
        <p:txBody>
          <a:bodyPr>
            <a:normAutofit/>
          </a:bodyPr>
          <a:lstStyle/>
          <a:p>
            <a:pPr marL="0" indent="0">
              <a:buNone/>
            </a:pPr>
            <a:r>
              <a:rPr lang="en-US" dirty="0" smtClean="0"/>
              <a:t>Each Worker </a:t>
            </a:r>
            <a:r>
              <a:rPr lang="en-US" dirty="0"/>
              <a:t>h</a:t>
            </a:r>
            <a:r>
              <a:rPr lang="en-US" dirty="0" smtClean="0"/>
              <a:t>as the right to refuse work if they believe there is an unusual danger in the work they are asked to do.</a:t>
            </a:r>
          </a:p>
        </p:txBody>
      </p:sp>
      <p:pic>
        <p:nvPicPr>
          <p:cNvPr id="6" name="Picture 3"/>
          <p:cNvPicPr>
            <a:picLocks noGrp="1" noChangeAspect="1" noChangeArrowheads="1"/>
          </p:cNvPicPr>
          <p:nvPr>
            <p:ph type="pic" sz="quarter" idx="13"/>
          </p:nvPr>
        </p:nvPicPr>
        <p:blipFill>
          <a:blip r:embed="rId3" cstate="screen"/>
          <a:srcRect l="5130" r="5130"/>
          <a:stretch>
            <a:fillRect/>
          </a:stretch>
        </p:blipFill>
        <p:spPr>
          <a:xfrm>
            <a:off x="5257800" y="1981200"/>
            <a:ext cx="3429000" cy="3810000"/>
          </a:xfrm>
        </p:spPr>
      </p:pic>
      <p:sp>
        <p:nvSpPr>
          <p:cNvPr id="7" name="Title 6"/>
          <p:cNvSpPr>
            <a:spLocks noGrp="1"/>
          </p:cNvSpPr>
          <p:nvPr>
            <p:ph type="title"/>
          </p:nvPr>
        </p:nvSpPr>
        <p:spPr>
          <a:xfrm>
            <a:off x="0" y="1175265"/>
            <a:ext cx="9144000" cy="805935"/>
          </a:xfrm>
        </p:spPr>
        <p:txBody>
          <a:bodyPr/>
          <a:lstStyle/>
          <a:p>
            <a:r>
              <a:rPr lang="en-US" dirty="0" smtClean="0"/>
              <a:t>Right to Refuse</a:t>
            </a:r>
          </a:p>
        </p:txBody>
      </p:sp>
      <p:sp>
        <p:nvSpPr>
          <p:cNvPr id="5" name="TextBox 4"/>
          <p:cNvSpPr txBox="1"/>
          <p:nvPr/>
        </p:nvSpPr>
        <p:spPr>
          <a:xfrm>
            <a:off x="685800" y="990599"/>
            <a:ext cx="7924800" cy="369332"/>
          </a:xfrm>
          <a:prstGeom prst="rect">
            <a:avLst/>
          </a:prstGeom>
          <a:noFill/>
        </p:spPr>
        <p:txBody>
          <a:bodyPr wrap="square" rtlCol="0">
            <a:spAutoFit/>
          </a:bodyPr>
          <a:lstStyle/>
          <a:p>
            <a:endParaRPr lang="en-CA" dirty="0"/>
          </a:p>
        </p:txBody>
      </p:sp>
    </p:spTree>
    <p:extLst>
      <p:ext uri="{BB962C8B-B14F-4D97-AF65-F5344CB8AC3E}">
        <p14:creationId xmlns:p14="http://schemas.microsoft.com/office/powerpoint/2010/main" val="21036801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b="1" dirty="0" smtClean="0"/>
          </a:p>
          <a:p>
            <a:r>
              <a:rPr lang="en-US" b="1" dirty="0" smtClean="0"/>
              <a:t>Qualification Verification</a:t>
            </a:r>
          </a:p>
          <a:p>
            <a:r>
              <a:rPr lang="en-US" b="1" dirty="0"/>
              <a:t>Training </a:t>
            </a:r>
            <a:r>
              <a:rPr lang="en-US" b="1" dirty="0" smtClean="0"/>
              <a:t>Verification</a:t>
            </a:r>
          </a:p>
          <a:p>
            <a:r>
              <a:rPr lang="en-US" b="1" dirty="0"/>
              <a:t>External </a:t>
            </a:r>
            <a:r>
              <a:rPr lang="en-US" b="1" dirty="0" smtClean="0"/>
              <a:t>Education</a:t>
            </a:r>
          </a:p>
          <a:p>
            <a:r>
              <a:rPr lang="en-US" b="1" dirty="0"/>
              <a:t>Experience Verification</a:t>
            </a:r>
            <a:endParaRPr lang="en-US" dirty="0"/>
          </a:p>
        </p:txBody>
      </p:sp>
      <p:sp>
        <p:nvSpPr>
          <p:cNvPr id="2" name="Title 1"/>
          <p:cNvSpPr>
            <a:spLocks noGrp="1"/>
          </p:cNvSpPr>
          <p:nvPr>
            <p:ph type="title"/>
          </p:nvPr>
        </p:nvSpPr>
        <p:spPr/>
        <p:txBody>
          <a:bodyPr/>
          <a:lstStyle/>
          <a:p>
            <a:r>
              <a:rPr lang="en-US" dirty="0" smtClean="0"/>
              <a:t>Competency Assurance</a:t>
            </a:r>
            <a:endParaRPr lang="en-US" dirty="0"/>
          </a:p>
        </p:txBody>
      </p:sp>
    </p:spTree>
    <p:extLst>
      <p:ext uri="{BB962C8B-B14F-4D97-AF65-F5344CB8AC3E}">
        <p14:creationId xmlns:p14="http://schemas.microsoft.com/office/powerpoint/2010/main" val="1599787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32970" y="3352800"/>
            <a:ext cx="7191829" cy="2303364"/>
          </a:xfrm>
        </p:spPr>
        <p:txBody>
          <a:bodyPr>
            <a:normAutofit fontScale="85000" lnSpcReduction="20000"/>
          </a:bodyPr>
          <a:lstStyle/>
          <a:p>
            <a:pPr marL="0" indent="0">
              <a:buNone/>
            </a:pPr>
            <a:r>
              <a:rPr lang="en-CA" sz="4300" b="1" dirty="0">
                <a:solidFill>
                  <a:schemeClr val="tx2"/>
                </a:solidFill>
              </a:rPr>
              <a:t>Three </a:t>
            </a:r>
            <a:r>
              <a:rPr lang="en-CA" sz="4300" b="1" dirty="0" smtClean="0">
                <a:solidFill>
                  <a:schemeClr val="tx2"/>
                </a:solidFill>
              </a:rPr>
              <a:t>Reasons:	</a:t>
            </a:r>
          </a:p>
          <a:p>
            <a:pPr marL="465138" indent="-465138">
              <a:buFont typeface="+mj-lt"/>
              <a:buAutoNum type="arabicPeriod"/>
            </a:pPr>
            <a:r>
              <a:rPr lang="en-CA" sz="3800" b="1" dirty="0" smtClean="0"/>
              <a:t>Moral</a:t>
            </a:r>
            <a:endParaRPr lang="en-US" sz="3800" b="1" dirty="0" smtClean="0"/>
          </a:p>
          <a:p>
            <a:pPr marL="2684463" indent="-449263">
              <a:buFont typeface="+mj-lt"/>
              <a:buAutoNum type="arabicPeriod"/>
            </a:pPr>
            <a:r>
              <a:rPr lang="en-CA" sz="3800" b="1" dirty="0" smtClean="0"/>
              <a:t>Legal</a:t>
            </a:r>
          </a:p>
          <a:p>
            <a:pPr marL="4864100" lvl="2" indent="-407988">
              <a:buFont typeface="+mj-lt"/>
              <a:buAutoNum type="arabicPeriod" startAt="3"/>
            </a:pPr>
            <a:r>
              <a:rPr lang="en-CA" sz="3800" b="1" dirty="0" smtClean="0"/>
              <a:t>  Financial</a:t>
            </a:r>
            <a:endParaRPr lang="en-US" sz="3800" b="1" dirty="0" smtClean="0"/>
          </a:p>
        </p:txBody>
      </p:sp>
      <p:grpSp>
        <p:nvGrpSpPr>
          <p:cNvPr id="2" name="Group 1"/>
          <p:cNvGrpSpPr/>
          <p:nvPr/>
        </p:nvGrpSpPr>
        <p:grpSpPr>
          <a:xfrm>
            <a:off x="762000" y="1219200"/>
            <a:ext cx="7619999" cy="1981200"/>
            <a:chOff x="1447800" y="4002990"/>
            <a:chExt cx="6008545" cy="1798249"/>
          </a:xfrm>
        </p:grpSpPr>
        <p:pic>
          <p:nvPicPr>
            <p:cNvPr id="19458" name="Picture 2"/>
            <p:cNvPicPr>
              <a:picLocks noChangeAspect="1" noChangeArrowheads="1"/>
            </p:cNvPicPr>
            <p:nvPr/>
          </p:nvPicPr>
          <p:blipFill>
            <a:blip r:embed="rId3" cstate="screen"/>
            <a:srcRect/>
            <a:stretch>
              <a:fillRect/>
            </a:stretch>
          </p:blipFill>
          <p:spPr bwMode="auto">
            <a:xfrm>
              <a:off x="5669196" y="4014091"/>
              <a:ext cx="1787149" cy="1787148"/>
            </a:xfrm>
            <a:prstGeom prst="rect">
              <a:avLst/>
            </a:prstGeom>
            <a:noFill/>
            <a:ln w="9525">
              <a:noFill/>
              <a:miter lim="800000"/>
              <a:headEnd/>
              <a:tailEnd/>
            </a:ln>
          </p:spPr>
        </p:pic>
        <p:pic>
          <p:nvPicPr>
            <p:cNvPr id="19459" name="Picture 3" descr="C:\Users\Paul\Documents\AA Al Ain Municipality Project\Training Department\Fotolia\Fotolia_30567085_XS.jpg"/>
            <p:cNvPicPr>
              <a:picLocks noChangeAspect="1" noChangeArrowheads="1"/>
            </p:cNvPicPr>
            <p:nvPr/>
          </p:nvPicPr>
          <p:blipFill>
            <a:blip r:embed="rId4" cstate="screen"/>
            <a:srcRect/>
            <a:stretch>
              <a:fillRect/>
            </a:stretch>
          </p:blipFill>
          <p:spPr bwMode="auto">
            <a:xfrm>
              <a:off x="1447800" y="4014091"/>
              <a:ext cx="2722212" cy="1787148"/>
            </a:xfrm>
            <a:prstGeom prst="rect">
              <a:avLst/>
            </a:prstGeom>
            <a:noFill/>
          </p:spPr>
        </p:pic>
        <p:pic>
          <p:nvPicPr>
            <p:cNvPr id="6" name="Picture 2" descr="C:\Users\Paul\Documents\AA Al Ain Municipality Project\Training Department\Fotolia\Fotolia_2097970_XS.jpg"/>
            <p:cNvPicPr>
              <a:picLocks noChangeAspect="1" noChangeArrowheads="1"/>
            </p:cNvPicPr>
            <p:nvPr/>
          </p:nvPicPr>
          <p:blipFill>
            <a:blip r:embed="rId5" cstate="screen"/>
            <a:srcRect/>
            <a:stretch>
              <a:fillRect/>
            </a:stretch>
          </p:blipFill>
          <p:spPr bwMode="auto">
            <a:xfrm>
              <a:off x="4137355" y="4002990"/>
              <a:ext cx="1531841" cy="1798249"/>
            </a:xfrm>
            <a:prstGeom prst="rect">
              <a:avLst/>
            </a:prstGeom>
            <a:noFill/>
          </p:spPr>
        </p:pic>
      </p:grpSp>
    </p:spTree>
    <p:extLst>
      <p:ext uri="{BB962C8B-B14F-4D97-AF65-F5344CB8AC3E}">
        <p14:creationId xmlns:p14="http://schemas.microsoft.com/office/powerpoint/2010/main" val="236380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671" y="1854434"/>
            <a:ext cx="7631092" cy="4166854"/>
          </a:xfrm>
        </p:spPr>
        <p:txBody>
          <a:bodyPr>
            <a:normAutofit fontScale="77500" lnSpcReduction="20000"/>
          </a:bodyPr>
          <a:lstStyle/>
          <a:p>
            <a:r>
              <a:rPr lang="en-US" dirty="0"/>
              <a:t>Operating the equipment in a proper, safe, controlled manner in accordance with the</a:t>
            </a:r>
          </a:p>
          <a:p>
            <a:r>
              <a:rPr lang="en-US" dirty="0"/>
              <a:t>manufacturer’s specifications;</a:t>
            </a:r>
          </a:p>
          <a:p>
            <a:r>
              <a:rPr lang="en-US" dirty="0" smtClean="0"/>
              <a:t>Reading </a:t>
            </a:r>
            <a:r>
              <a:rPr lang="en-US" dirty="0"/>
              <a:t>and understanding the operating instructions;</a:t>
            </a:r>
          </a:p>
          <a:p>
            <a:r>
              <a:rPr lang="en-US" dirty="0" smtClean="0"/>
              <a:t>Checking </a:t>
            </a:r>
            <a:r>
              <a:rPr lang="en-US" dirty="0"/>
              <a:t>that all hazards have been identified;</a:t>
            </a:r>
          </a:p>
          <a:p>
            <a:r>
              <a:rPr lang="en-US" dirty="0" smtClean="0"/>
              <a:t>Competency </a:t>
            </a:r>
            <a:r>
              <a:rPr lang="en-US" dirty="0"/>
              <a:t>Checks (based on the industry’s accepted standards) completed by </a:t>
            </a:r>
            <a:r>
              <a:rPr lang="en-US" dirty="0" smtClean="0"/>
              <a:t>the supervisor</a:t>
            </a:r>
            <a:r>
              <a:rPr lang="en-US" dirty="0"/>
              <a:t>;</a:t>
            </a:r>
          </a:p>
          <a:p>
            <a:r>
              <a:rPr lang="en-US" dirty="0" smtClean="0"/>
              <a:t>All </a:t>
            </a:r>
            <a:r>
              <a:rPr lang="en-US" dirty="0"/>
              <a:t>practical competency verification should be performed using a documented process</a:t>
            </a:r>
            <a:r>
              <a:rPr lang="en-US" dirty="0" smtClean="0"/>
              <a:t>, such </a:t>
            </a:r>
            <a:r>
              <a:rPr lang="en-US" dirty="0"/>
              <a:t>as a check sheet, to ensure consistency and thoroughness.</a:t>
            </a:r>
          </a:p>
          <a:p>
            <a:r>
              <a:rPr lang="en-US" dirty="0" smtClean="0"/>
              <a:t>Follow </a:t>
            </a:r>
            <a:r>
              <a:rPr lang="en-US" dirty="0"/>
              <a:t>up or repeat verification is often necessary</a:t>
            </a:r>
            <a:r>
              <a:rPr lang="en-US" dirty="0" smtClean="0"/>
              <a:t>.</a:t>
            </a:r>
            <a:endParaRPr lang="en-US" dirty="0"/>
          </a:p>
        </p:txBody>
      </p:sp>
      <p:sp>
        <p:nvSpPr>
          <p:cNvPr id="2" name="Title 1"/>
          <p:cNvSpPr>
            <a:spLocks noGrp="1"/>
          </p:cNvSpPr>
          <p:nvPr>
            <p:ph type="title"/>
          </p:nvPr>
        </p:nvSpPr>
        <p:spPr/>
        <p:txBody>
          <a:bodyPr>
            <a:normAutofit fontScale="90000"/>
          </a:bodyPr>
          <a:lstStyle/>
          <a:p>
            <a:pPr algn="ctr"/>
            <a:r>
              <a:rPr lang="en-US" dirty="0"/>
              <a:t>Practical Competency Verification</a:t>
            </a:r>
          </a:p>
        </p:txBody>
      </p:sp>
    </p:spTree>
    <p:extLst>
      <p:ext uri="{BB962C8B-B14F-4D97-AF65-F5344CB8AC3E}">
        <p14:creationId xmlns:p14="http://schemas.microsoft.com/office/powerpoint/2010/main" val="2090123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389922" y="1827530"/>
          <a:ext cx="6870568" cy="4023360"/>
        </p:xfrm>
        <a:graphic>
          <a:graphicData uri="http://schemas.openxmlformats.org/drawingml/2006/table">
            <a:tbl>
              <a:tblPr firstRow="1" firstCol="1" bandRow="1">
                <a:tableStyleId>{5C22544A-7EE6-4342-B048-85BDC9FD1C3A}</a:tableStyleId>
              </a:tblPr>
              <a:tblGrid>
                <a:gridCol w="2869296"/>
                <a:gridCol w="1358746"/>
                <a:gridCol w="1518047"/>
                <a:gridCol w="1124479"/>
              </a:tblGrid>
              <a:tr h="539750">
                <a:tc>
                  <a:txBody>
                    <a:bodyPr/>
                    <a:lstStyle/>
                    <a:p>
                      <a:pPr marL="0" marR="0" algn="ctr">
                        <a:lnSpc>
                          <a:spcPct val="150000"/>
                        </a:lnSpc>
                        <a:spcBef>
                          <a:spcPts val="0"/>
                        </a:spcBef>
                        <a:spcAft>
                          <a:spcPts val="0"/>
                        </a:spcAft>
                      </a:pPr>
                      <a:r>
                        <a:rPr lang="en-US" sz="1200">
                          <a:effectLst/>
                        </a:rPr>
                        <a:t> </a:t>
                      </a:r>
                      <a:endParaRPr lang="en-US" sz="1000">
                        <a:effectLst/>
                      </a:endParaRPr>
                    </a:p>
                    <a:p>
                      <a:pPr marL="0" marR="0" algn="ctr">
                        <a:lnSpc>
                          <a:spcPct val="150000"/>
                        </a:lnSpc>
                        <a:spcBef>
                          <a:spcPts val="0"/>
                        </a:spcBef>
                        <a:spcAft>
                          <a:spcPts val="0"/>
                        </a:spcAft>
                      </a:pPr>
                      <a:r>
                        <a:rPr lang="en-US" sz="1200">
                          <a:effectLst/>
                        </a:rPr>
                        <a:t>Tasks &amp; Proficiencies</a:t>
                      </a:r>
                      <a:endParaRPr lang="en-US" sz="1000">
                        <a:effectLst/>
                        <a:latin typeface="Times New Roman"/>
                        <a:ea typeface="Times New Roman"/>
                      </a:endParaRPr>
                    </a:p>
                  </a:txBody>
                  <a:tcPr marL="67469" marR="67469" marT="0" marB="0"/>
                </a:tc>
                <a:tc>
                  <a:txBody>
                    <a:bodyPr/>
                    <a:lstStyle/>
                    <a:p>
                      <a:pPr marL="0" marR="0" algn="ctr">
                        <a:lnSpc>
                          <a:spcPct val="150000"/>
                        </a:lnSpc>
                        <a:spcBef>
                          <a:spcPts val="0"/>
                        </a:spcBef>
                        <a:spcAft>
                          <a:spcPts val="0"/>
                        </a:spcAft>
                      </a:pPr>
                      <a:r>
                        <a:rPr lang="en-US" sz="1200">
                          <a:effectLst/>
                        </a:rPr>
                        <a:t> </a:t>
                      </a:r>
                      <a:endParaRPr lang="en-US" sz="1000">
                        <a:effectLst/>
                      </a:endParaRPr>
                    </a:p>
                    <a:p>
                      <a:pPr marL="0" marR="0" algn="ctr">
                        <a:lnSpc>
                          <a:spcPct val="150000"/>
                        </a:lnSpc>
                        <a:spcBef>
                          <a:spcPts val="0"/>
                        </a:spcBef>
                        <a:spcAft>
                          <a:spcPts val="0"/>
                        </a:spcAft>
                      </a:pPr>
                      <a:r>
                        <a:rPr lang="en-US" sz="1200">
                          <a:effectLst/>
                        </a:rPr>
                        <a:t>Mentor Signature</a:t>
                      </a:r>
                      <a:endParaRPr lang="en-US" sz="1000">
                        <a:effectLst/>
                        <a:latin typeface="Times New Roman"/>
                        <a:ea typeface="Times New Roman"/>
                      </a:endParaRPr>
                    </a:p>
                  </a:txBody>
                  <a:tcPr marL="67469" marR="67469" marT="0" marB="0"/>
                </a:tc>
                <a:tc>
                  <a:txBody>
                    <a:bodyPr/>
                    <a:lstStyle/>
                    <a:p>
                      <a:pPr marL="0" marR="0" algn="ctr">
                        <a:spcBef>
                          <a:spcPts val="0"/>
                        </a:spcBef>
                        <a:spcAft>
                          <a:spcPts val="0"/>
                        </a:spcAft>
                      </a:pPr>
                      <a:r>
                        <a:rPr lang="en-US" sz="1200">
                          <a:effectLst/>
                        </a:rPr>
                        <a:t> </a:t>
                      </a:r>
                      <a:endParaRPr lang="en-US" sz="1000">
                        <a:effectLst/>
                      </a:endParaRPr>
                    </a:p>
                    <a:p>
                      <a:pPr marL="0" marR="0" algn="ctr">
                        <a:spcBef>
                          <a:spcPts val="0"/>
                        </a:spcBef>
                        <a:spcAft>
                          <a:spcPts val="0"/>
                        </a:spcAft>
                      </a:pPr>
                      <a:r>
                        <a:rPr lang="en-US" sz="1200">
                          <a:effectLst/>
                        </a:rPr>
                        <a:t>New Employee Signature</a:t>
                      </a:r>
                      <a:endParaRPr lang="en-US" sz="1000">
                        <a:effectLst/>
                        <a:latin typeface="Times New Roman"/>
                        <a:ea typeface="Times New Roman"/>
                      </a:endParaRPr>
                    </a:p>
                  </a:txBody>
                  <a:tcPr marL="67469" marR="67469" marT="0" marB="0"/>
                </a:tc>
                <a:tc>
                  <a:txBody>
                    <a:bodyPr/>
                    <a:lstStyle/>
                    <a:p>
                      <a:pPr marL="0" marR="0" algn="ctr">
                        <a:lnSpc>
                          <a:spcPct val="150000"/>
                        </a:lnSpc>
                        <a:spcBef>
                          <a:spcPts val="0"/>
                        </a:spcBef>
                        <a:spcAft>
                          <a:spcPts val="0"/>
                        </a:spcAft>
                      </a:pPr>
                      <a:r>
                        <a:rPr lang="en-US" sz="1200">
                          <a:effectLst/>
                        </a:rPr>
                        <a:t> </a:t>
                      </a:r>
                      <a:endParaRPr lang="en-US" sz="1000">
                        <a:effectLst/>
                      </a:endParaRPr>
                    </a:p>
                    <a:p>
                      <a:pPr marL="0" marR="0" algn="ctr">
                        <a:lnSpc>
                          <a:spcPct val="150000"/>
                        </a:lnSpc>
                        <a:spcBef>
                          <a:spcPts val="0"/>
                        </a:spcBef>
                        <a:spcAft>
                          <a:spcPts val="0"/>
                        </a:spcAft>
                      </a:pPr>
                      <a:r>
                        <a:rPr lang="en-US" sz="1200">
                          <a:effectLst/>
                        </a:rPr>
                        <a:t>Date</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Orientation</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Client Orientation</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Demonstrates Proficiency Using risk Matrix System</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Demonstrates Proficiency Using THA’S</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449792">
                <a:tc>
                  <a:txBody>
                    <a:bodyPr/>
                    <a:lstStyle/>
                    <a:p>
                      <a:pPr marL="0" marR="0">
                        <a:lnSpc>
                          <a:spcPct val="150000"/>
                        </a:lnSpc>
                        <a:spcBef>
                          <a:spcPts val="0"/>
                        </a:spcBef>
                        <a:spcAft>
                          <a:spcPts val="0"/>
                        </a:spcAft>
                      </a:pPr>
                      <a:r>
                        <a:rPr lang="en-US" sz="1000">
                          <a:effectLst/>
                        </a:rPr>
                        <a:t>Demonstrates proficiency Using Observation Card System</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Attended a Weekly Safety Meeting</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Understands the Incident Reporting Process</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Understands and applies Site Rules</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Understands and can demonstrate the ERP Plan</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Participated in Tailgate/Toolbox Meeting</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r>
              <a:tr h="224896">
                <a:tc>
                  <a:txBody>
                    <a:bodyPr/>
                    <a:lstStyle/>
                    <a:p>
                      <a:pPr marL="0" marR="0">
                        <a:lnSpc>
                          <a:spcPct val="150000"/>
                        </a:lnSpc>
                        <a:spcBef>
                          <a:spcPts val="0"/>
                        </a:spcBef>
                        <a:spcAft>
                          <a:spcPts val="0"/>
                        </a:spcAft>
                      </a:pPr>
                      <a:r>
                        <a:rPr lang="en-US" sz="1000">
                          <a:effectLst/>
                        </a:rPr>
                        <a:t>Understands  Drug and Alcohol Policy</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a:effectLst/>
                        </a:rPr>
                        <a:t> </a:t>
                      </a:r>
                      <a:endParaRPr lang="en-US" sz="1000">
                        <a:effectLst/>
                        <a:latin typeface="Times New Roman"/>
                        <a:ea typeface="Times New Roman"/>
                      </a:endParaRPr>
                    </a:p>
                  </a:txBody>
                  <a:tcPr marL="67469" marR="67469" marT="0" marB="0"/>
                </a:tc>
                <a:tc>
                  <a:txBody>
                    <a:bodyPr/>
                    <a:lstStyle/>
                    <a:p>
                      <a:pPr marL="0" marR="0">
                        <a:lnSpc>
                          <a:spcPct val="150000"/>
                        </a:lnSpc>
                        <a:spcBef>
                          <a:spcPts val="0"/>
                        </a:spcBef>
                        <a:spcAft>
                          <a:spcPts val="0"/>
                        </a:spcAft>
                      </a:pPr>
                      <a:r>
                        <a:rPr lang="en-US" sz="1000" dirty="0">
                          <a:effectLst/>
                        </a:rPr>
                        <a:t> </a:t>
                      </a:r>
                      <a:endParaRPr lang="en-US" sz="1000" dirty="0">
                        <a:effectLst/>
                        <a:latin typeface="Times New Roman"/>
                        <a:ea typeface="Times New Roman"/>
                      </a:endParaRPr>
                    </a:p>
                  </a:txBody>
                  <a:tcPr marL="67469" marR="67469" marT="0" marB="0"/>
                </a:tc>
              </a:tr>
            </a:tbl>
          </a:graphicData>
        </a:graphic>
      </p:graphicFrame>
      <p:sp>
        <p:nvSpPr>
          <p:cNvPr id="2" name="Title 1"/>
          <p:cNvSpPr>
            <a:spLocks noGrp="1"/>
          </p:cNvSpPr>
          <p:nvPr>
            <p:ph type="title"/>
          </p:nvPr>
        </p:nvSpPr>
        <p:spPr/>
        <p:txBody>
          <a:bodyPr/>
          <a:lstStyle/>
          <a:p>
            <a:r>
              <a:rPr lang="en-US" dirty="0" smtClean="0"/>
              <a:t>Sample</a:t>
            </a:r>
            <a:endParaRPr lang="en-US" dirty="0"/>
          </a:p>
        </p:txBody>
      </p:sp>
    </p:spTree>
    <p:extLst>
      <p:ext uri="{BB962C8B-B14F-4D97-AF65-F5344CB8AC3E}">
        <p14:creationId xmlns:p14="http://schemas.microsoft.com/office/powerpoint/2010/main" val="3311752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839200" cy="5592763"/>
          </a:xfrm>
        </p:spPr>
        <p:txBody>
          <a:bodyPr>
            <a:normAutofit/>
          </a:bodyPr>
          <a:lstStyle/>
          <a:p>
            <a:pPr marL="0" indent="0">
              <a:buNone/>
            </a:pPr>
            <a:r>
              <a:rPr lang="en-US" dirty="0" smtClean="0"/>
              <a:t>    </a:t>
            </a:r>
            <a:r>
              <a:rPr lang="en-US" sz="3600" dirty="0" smtClean="0"/>
              <a:t>Joint worksite health and safety  </a:t>
            </a:r>
          </a:p>
          <a:p>
            <a:pPr marL="0" indent="0">
              <a:buNone/>
            </a:pPr>
            <a:r>
              <a:rPr lang="en-US" sz="3600" dirty="0"/>
              <a:t> </a:t>
            </a:r>
            <a:r>
              <a:rPr lang="en-US" sz="3600" dirty="0" smtClean="0"/>
              <a:t>  committee</a:t>
            </a:r>
          </a:p>
          <a:p>
            <a:endParaRPr lang="en-US" dirty="0" smtClean="0"/>
          </a:p>
          <a:p>
            <a:r>
              <a:rPr lang="en-US" dirty="0" smtClean="0"/>
              <a:t>An employer shall establish a Committee </a:t>
            </a:r>
          </a:p>
          <a:p>
            <a:pPr marL="0" indent="0">
              <a:buNone/>
            </a:pPr>
            <a:r>
              <a:rPr lang="en-US" dirty="0" smtClean="0"/>
              <a:t>    (a) at a worksite where 20 or more workers </a:t>
            </a:r>
          </a:p>
          <a:p>
            <a:pPr marL="0" indent="0">
              <a:buNone/>
            </a:pPr>
            <a:r>
              <a:rPr lang="en-US" dirty="0"/>
              <a:t> </a:t>
            </a:r>
            <a:r>
              <a:rPr lang="en-US" dirty="0" smtClean="0"/>
              <a:t>        work</a:t>
            </a:r>
          </a:p>
          <a:p>
            <a:r>
              <a:rPr lang="en-US" dirty="0"/>
              <a:t> </a:t>
            </a:r>
            <a:r>
              <a:rPr lang="en-US" dirty="0" smtClean="0"/>
              <a:t>If fewer the 20 workers work at a worksite and there is no committee, each employer shall designate one worker as the occupational health and safety representative for the workers.</a:t>
            </a:r>
            <a:endParaRPr lang="en-US" dirty="0"/>
          </a:p>
        </p:txBody>
      </p:sp>
    </p:spTree>
    <p:extLst>
      <p:ext uri="{BB962C8B-B14F-4D97-AF65-F5344CB8AC3E}">
        <p14:creationId xmlns:p14="http://schemas.microsoft.com/office/powerpoint/2010/main" val="18247751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8229600" cy="3949891"/>
          </a:xfrm>
        </p:spPr>
        <p:txBody>
          <a:bodyPr>
            <a:normAutofit/>
          </a:bodyPr>
          <a:lstStyle/>
          <a:p>
            <a:r>
              <a:rPr lang="en-US" dirty="0" smtClean="0"/>
              <a:t> Bring OHS concerns into the open, and focus attention until employer resolves issue</a:t>
            </a:r>
          </a:p>
          <a:p>
            <a:r>
              <a:rPr lang="en-US" dirty="0" smtClean="0"/>
              <a:t> Address outstanding concerns that someone has reported and is still not corrected.</a:t>
            </a:r>
          </a:p>
          <a:p>
            <a:r>
              <a:rPr lang="en-US" dirty="0" smtClean="0"/>
              <a:t> Recommend corrective actions to employer</a:t>
            </a:r>
          </a:p>
          <a:p>
            <a:r>
              <a:rPr lang="en-US" dirty="0" smtClean="0"/>
              <a:t> Perform inspections in the workplace</a:t>
            </a:r>
            <a:endParaRPr lang="en-US" dirty="0"/>
          </a:p>
        </p:txBody>
      </p:sp>
      <p:sp>
        <p:nvSpPr>
          <p:cNvPr id="2" name="Title 1"/>
          <p:cNvSpPr>
            <a:spLocks noGrp="1"/>
          </p:cNvSpPr>
          <p:nvPr>
            <p:ph type="title"/>
          </p:nvPr>
        </p:nvSpPr>
        <p:spPr/>
        <p:txBody>
          <a:bodyPr/>
          <a:lstStyle/>
          <a:p>
            <a:r>
              <a:rPr lang="en-US" dirty="0" smtClean="0"/>
              <a:t>    Roles of JOSH Committee</a:t>
            </a:r>
            <a:endParaRPr lang="en-US" dirty="0"/>
          </a:p>
        </p:txBody>
      </p:sp>
    </p:spTree>
    <p:extLst>
      <p:ext uri="{BB962C8B-B14F-4D97-AF65-F5344CB8AC3E}">
        <p14:creationId xmlns:p14="http://schemas.microsoft.com/office/powerpoint/2010/main" val="2206592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838200"/>
            <a:ext cx="7631092" cy="5638800"/>
          </a:xfrm>
        </p:spPr>
        <p:txBody>
          <a:bodyPr>
            <a:normAutofit fontScale="92500"/>
          </a:bodyPr>
          <a:lstStyle/>
          <a:p>
            <a:pPr>
              <a:lnSpc>
                <a:spcPct val="80000"/>
              </a:lnSpc>
              <a:spcBef>
                <a:spcPct val="25000"/>
              </a:spcBef>
              <a:spcAft>
                <a:spcPct val="25000"/>
              </a:spcAft>
            </a:pPr>
            <a:r>
              <a:rPr lang="en-US" altLang="en-US" sz="2600" dirty="0" smtClean="0"/>
              <a:t>Accident/Incident Investigation</a:t>
            </a:r>
            <a:endParaRPr lang="en-US" altLang="en-US" sz="2600" dirty="0"/>
          </a:p>
          <a:p>
            <a:pPr>
              <a:lnSpc>
                <a:spcPct val="80000"/>
              </a:lnSpc>
              <a:spcBef>
                <a:spcPct val="25000"/>
              </a:spcBef>
              <a:spcAft>
                <a:spcPct val="25000"/>
              </a:spcAft>
              <a:buFont typeface="Wingdings" pitchFamily="2" charset="2"/>
              <a:buChar char="§"/>
            </a:pPr>
            <a:r>
              <a:rPr lang="en-US" altLang="en-US" sz="2600" dirty="0"/>
              <a:t>Accident Prevention </a:t>
            </a:r>
            <a:r>
              <a:rPr lang="en-US" altLang="en-US" sz="2600" dirty="0" smtClean="0"/>
              <a:t>Initiatives</a:t>
            </a:r>
          </a:p>
          <a:p>
            <a:pPr>
              <a:lnSpc>
                <a:spcPct val="80000"/>
              </a:lnSpc>
              <a:spcBef>
                <a:spcPct val="25000"/>
              </a:spcBef>
              <a:spcAft>
                <a:spcPct val="25000"/>
              </a:spcAft>
              <a:buFont typeface="Wingdings" pitchFamily="2" charset="2"/>
              <a:buChar char="§"/>
            </a:pPr>
            <a:r>
              <a:rPr lang="en-US" altLang="en-US" sz="2600" dirty="0" smtClean="0"/>
              <a:t>Joint Inspections</a:t>
            </a:r>
            <a:endParaRPr lang="en-US" altLang="en-US" sz="2600" dirty="0"/>
          </a:p>
          <a:p>
            <a:pPr>
              <a:lnSpc>
                <a:spcPct val="80000"/>
              </a:lnSpc>
              <a:spcBef>
                <a:spcPct val="25000"/>
              </a:spcBef>
              <a:spcAft>
                <a:spcPct val="25000"/>
              </a:spcAft>
              <a:buFont typeface="Wingdings" pitchFamily="2" charset="2"/>
              <a:buChar char="§"/>
            </a:pPr>
            <a:r>
              <a:rPr lang="en-US" altLang="en-US" sz="2600" dirty="0"/>
              <a:t>Hazard </a:t>
            </a:r>
            <a:r>
              <a:rPr lang="en-US" altLang="en-US" sz="2600" dirty="0" smtClean="0"/>
              <a:t>identification</a:t>
            </a:r>
            <a:endParaRPr lang="en-US" altLang="en-US" sz="2600" dirty="0"/>
          </a:p>
          <a:p>
            <a:pPr>
              <a:lnSpc>
                <a:spcPct val="80000"/>
              </a:lnSpc>
              <a:spcBef>
                <a:spcPct val="25000"/>
              </a:spcBef>
              <a:spcAft>
                <a:spcPct val="25000"/>
              </a:spcAft>
              <a:buFont typeface="Wingdings" pitchFamily="2" charset="2"/>
              <a:buChar char="§"/>
            </a:pPr>
            <a:r>
              <a:rPr lang="en-US" altLang="en-US" sz="2600" dirty="0"/>
              <a:t>Determination of the risk posed by those </a:t>
            </a:r>
            <a:r>
              <a:rPr lang="en-US" altLang="en-US" sz="2600" dirty="0" smtClean="0"/>
              <a:t>hazards</a:t>
            </a:r>
            <a:endParaRPr lang="en-US" altLang="en-US" sz="2600" dirty="0"/>
          </a:p>
          <a:p>
            <a:pPr>
              <a:lnSpc>
                <a:spcPct val="80000"/>
              </a:lnSpc>
              <a:spcBef>
                <a:spcPct val="25000"/>
              </a:spcBef>
              <a:spcAft>
                <a:spcPct val="25000"/>
              </a:spcAft>
              <a:buFont typeface="Wingdings" pitchFamily="2" charset="2"/>
              <a:buChar char="§"/>
            </a:pPr>
            <a:r>
              <a:rPr lang="en-US" altLang="en-US" sz="2600" dirty="0"/>
              <a:t>Creating Job Hazard Analyses (</a:t>
            </a:r>
            <a:r>
              <a:rPr lang="en-US" altLang="en-US" sz="2600" dirty="0" smtClean="0"/>
              <a:t>JHA’s)</a:t>
            </a:r>
            <a:endParaRPr lang="en-US" altLang="en-US" sz="2600" dirty="0"/>
          </a:p>
          <a:p>
            <a:pPr>
              <a:lnSpc>
                <a:spcPct val="80000"/>
              </a:lnSpc>
              <a:spcBef>
                <a:spcPct val="25000"/>
              </a:spcBef>
              <a:spcAft>
                <a:spcPct val="25000"/>
              </a:spcAft>
              <a:buFont typeface="Wingdings" pitchFamily="2" charset="2"/>
              <a:buChar char="§"/>
            </a:pPr>
            <a:r>
              <a:rPr lang="en-US" altLang="en-US" sz="2600" dirty="0"/>
              <a:t>Communicating the </a:t>
            </a:r>
            <a:r>
              <a:rPr lang="en-US" altLang="en-US" sz="2600" dirty="0" smtClean="0"/>
              <a:t>hazards, risks </a:t>
            </a:r>
            <a:r>
              <a:rPr lang="en-US" altLang="en-US" sz="2600" dirty="0"/>
              <a:t>and </a:t>
            </a:r>
            <a:r>
              <a:rPr lang="en-US" altLang="en-US" sz="2600" dirty="0" smtClean="0"/>
              <a:t>controls</a:t>
            </a:r>
            <a:endParaRPr lang="en-US" altLang="en-US" sz="2600" dirty="0"/>
          </a:p>
          <a:p>
            <a:pPr>
              <a:lnSpc>
                <a:spcPct val="80000"/>
              </a:lnSpc>
              <a:spcBef>
                <a:spcPct val="25000"/>
              </a:spcBef>
              <a:spcAft>
                <a:spcPct val="25000"/>
              </a:spcAft>
              <a:buFont typeface="Wingdings" pitchFamily="2" charset="2"/>
              <a:buChar char="§"/>
            </a:pPr>
            <a:r>
              <a:rPr lang="en-US" altLang="en-US" sz="2600" dirty="0" smtClean="0"/>
              <a:t>Promote </a:t>
            </a:r>
            <a:r>
              <a:rPr lang="en-US" altLang="en-US" sz="2600" dirty="0"/>
              <a:t>best practices </a:t>
            </a:r>
            <a:r>
              <a:rPr lang="en-US" altLang="en-US" sz="2600" dirty="0" smtClean="0"/>
              <a:t>/ helps ensure compliance</a:t>
            </a:r>
            <a:endParaRPr lang="en-US" altLang="en-US" sz="2600" dirty="0"/>
          </a:p>
          <a:p>
            <a:pPr>
              <a:lnSpc>
                <a:spcPct val="80000"/>
              </a:lnSpc>
              <a:spcBef>
                <a:spcPct val="25000"/>
              </a:spcBef>
              <a:spcAft>
                <a:spcPct val="25000"/>
              </a:spcAft>
              <a:buFont typeface="Wingdings" pitchFamily="2" charset="2"/>
              <a:buChar char="§"/>
            </a:pPr>
            <a:r>
              <a:rPr lang="en-US" altLang="en-US" sz="2600" dirty="0"/>
              <a:t>Solving internal health &amp; safety problems rather than being directed by a WSCC Safety Officer or the Chief Safety Officer</a:t>
            </a:r>
          </a:p>
          <a:p>
            <a:endParaRPr lang="en-US" dirty="0"/>
          </a:p>
        </p:txBody>
      </p:sp>
      <p:sp>
        <p:nvSpPr>
          <p:cNvPr id="2" name="Title 1"/>
          <p:cNvSpPr>
            <a:spLocks noGrp="1"/>
          </p:cNvSpPr>
          <p:nvPr>
            <p:ph type="title"/>
          </p:nvPr>
        </p:nvSpPr>
        <p:spPr>
          <a:xfrm>
            <a:off x="838200" y="76200"/>
            <a:ext cx="7631093" cy="731059"/>
          </a:xfrm>
        </p:spPr>
        <p:txBody>
          <a:bodyPr>
            <a:normAutofit/>
          </a:bodyPr>
          <a:lstStyle/>
          <a:p>
            <a:r>
              <a:rPr lang="en-US" altLang="en-US" dirty="0"/>
              <a:t>Functions of the Committee</a:t>
            </a:r>
            <a:endParaRPr lang="en-US" dirty="0"/>
          </a:p>
        </p:txBody>
      </p:sp>
    </p:spTree>
    <p:extLst>
      <p:ext uri="{BB962C8B-B14F-4D97-AF65-F5344CB8AC3E}">
        <p14:creationId xmlns:p14="http://schemas.microsoft.com/office/powerpoint/2010/main" val="17268706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600200"/>
            <a:ext cx="8534400" cy="4525963"/>
          </a:xfrm>
        </p:spPr>
        <p:txBody>
          <a:bodyPr>
            <a:normAutofit/>
          </a:bodyPr>
          <a:lstStyle/>
          <a:p>
            <a:endParaRPr lang="en-CA" sz="2400" dirty="0" smtClean="0"/>
          </a:p>
          <a:p>
            <a:endParaRPr lang="en-CA" sz="2400" dirty="0"/>
          </a:p>
          <a:p>
            <a:r>
              <a:rPr lang="en-CA" sz="2400" dirty="0" smtClean="0"/>
              <a:t>General All-Staff Safety</a:t>
            </a:r>
            <a:endParaRPr lang="en-US" sz="2400" dirty="0" smtClean="0"/>
          </a:p>
          <a:p>
            <a:r>
              <a:rPr lang="en-CA" sz="2400" dirty="0" smtClean="0"/>
              <a:t>Monthly Safety by Location or Workgroup</a:t>
            </a:r>
            <a:endParaRPr lang="en-US" sz="2400" dirty="0" smtClean="0"/>
          </a:p>
          <a:p>
            <a:r>
              <a:rPr lang="en-CA" sz="2400" dirty="0" smtClean="0"/>
              <a:t>Monthly </a:t>
            </a:r>
            <a:r>
              <a:rPr lang="en-US" sz="2400" dirty="0" smtClean="0"/>
              <a:t>JOSH Committee</a:t>
            </a:r>
          </a:p>
          <a:p>
            <a:r>
              <a:rPr lang="en-CA" sz="2400" dirty="0" smtClean="0"/>
              <a:t>Tailboard / Toolbox</a:t>
            </a:r>
            <a:endParaRPr lang="en-US" sz="2400" dirty="0" smtClean="0"/>
          </a:p>
          <a:p>
            <a:endParaRPr lang="en-US" sz="2400" dirty="0"/>
          </a:p>
        </p:txBody>
      </p:sp>
      <p:sp>
        <p:nvSpPr>
          <p:cNvPr id="7" name="Title 6"/>
          <p:cNvSpPr>
            <a:spLocks noGrp="1"/>
          </p:cNvSpPr>
          <p:nvPr>
            <p:ph type="title"/>
          </p:nvPr>
        </p:nvSpPr>
        <p:spPr/>
        <p:txBody>
          <a:bodyPr>
            <a:normAutofit fontScale="90000"/>
          </a:bodyPr>
          <a:lstStyle/>
          <a:p>
            <a:r>
              <a:rPr lang="en-US" dirty="0" smtClean="0"/>
              <a:t>                   Prevention</a:t>
            </a:r>
            <a:br>
              <a:rPr lang="en-US" dirty="0" smtClean="0"/>
            </a:br>
            <a:r>
              <a:rPr lang="en-US" dirty="0" smtClean="0"/>
              <a:t>Safety Meetings – Types </a:t>
            </a:r>
          </a:p>
        </p:txBody>
      </p:sp>
      <p:pic>
        <p:nvPicPr>
          <p:cNvPr id="21506" name="Picture 2"/>
          <p:cNvPicPr>
            <a:picLocks noGrp="1" noChangeAspect="1" noChangeArrowheads="1"/>
          </p:cNvPicPr>
          <p:nvPr>
            <p:ph type="pic" sz="quarter" idx="4294967295"/>
          </p:nvPr>
        </p:nvPicPr>
        <p:blipFill>
          <a:blip r:embed="rId3" cstate="screen"/>
          <a:srcRect l="9879" r="9879"/>
          <a:stretch>
            <a:fillRect/>
          </a:stretch>
        </p:blipFill>
        <p:spPr>
          <a:xfrm>
            <a:off x="5867400" y="4054475"/>
            <a:ext cx="3276600" cy="2794000"/>
          </a:xfrm>
        </p:spPr>
      </p:pic>
      <p:sp>
        <p:nvSpPr>
          <p:cNvPr id="5" name="TextBox 4"/>
          <p:cNvSpPr txBox="1"/>
          <p:nvPr/>
        </p:nvSpPr>
        <p:spPr>
          <a:xfrm>
            <a:off x="685800" y="990599"/>
            <a:ext cx="7924800" cy="369332"/>
          </a:xfrm>
          <a:prstGeom prst="rect">
            <a:avLst/>
          </a:prstGeom>
          <a:noFill/>
        </p:spPr>
        <p:txBody>
          <a:bodyPr wrap="square" rtlCol="0">
            <a:spAutoFit/>
          </a:bodyPr>
          <a:lstStyle/>
          <a:p>
            <a:endParaRPr lang="en-CA" dirty="0"/>
          </a:p>
        </p:txBody>
      </p:sp>
    </p:spTree>
    <p:extLst>
      <p:ext uri="{BB962C8B-B14F-4D97-AF65-F5344CB8AC3E}">
        <p14:creationId xmlns:p14="http://schemas.microsoft.com/office/powerpoint/2010/main" val="22663450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CA" dirty="0" smtClean="0"/>
          </a:p>
          <a:p>
            <a:endParaRPr lang="en-CA" dirty="0"/>
          </a:p>
          <a:p>
            <a:r>
              <a:rPr lang="en-CA" dirty="0" smtClean="0"/>
              <a:t>Identify and record hazards</a:t>
            </a:r>
          </a:p>
          <a:p>
            <a:r>
              <a:rPr lang="en-CA" dirty="0" smtClean="0"/>
              <a:t>Take action</a:t>
            </a:r>
          </a:p>
          <a:p>
            <a:r>
              <a:rPr lang="en-CA" dirty="0" smtClean="0"/>
              <a:t>Determine controls</a:t>
            </a:r>
          </a:p>
          <a:p>
            <a:r>
              <a:rPr lang="en-CA" dirty="0" smtClean="0"/>
              <a:t>Recommend and record actions</a:t>
            </a:r>
            <a:endParaRPr lang="en-CA" dirty="0"/>
          </a:p>
        </p:txBody>
      </p:sp>
      <p:sp>
        <p:nvSpPr>
          <p:cNvPr id="7" name="Title 6"/>
          <p:cNvSpPr>
            <a:spLocks noGrp="1"/>
          </p:cNvSpPr>
          <p:nvPr>
            <p:ph type="title"/>
          </p:nvPr>
        </p:nvSpPr>
        <p:spPr/>
        <p:txBody>
          <a:bodyPr>
            <a:normAutofit fontScale="90000"/>
          </a:bodyPr>
          <a:lstStyle/>
          <a:p>
            <a:r>
              <a:rPr lang="en-US" dirty="0" smtClean="0"/>
              <a:t>                  Prevention</a:t>
            </a:r>
            <a:br>
              <a:rPr lang="en-US" dirty="0" smtClean="0"/>
            </a:br>
            <a:r>
              <a:rPr lang="en-US" dirty="0" smtClean="0"/>
              <a:t>Workplace Inspections</a:t>
            </a:r>
          </a:p>
        </p:txBody>
      </p:sp>
    </p:spTree>
    <p:extLst>
      <p:ext uri="{BB962C8B-B14F-4D97-AF65-F5344CB8AC3E}">
        <p14:creationId xmlns:p14="http://schemas.microsoft.com/office/powerpoint/2010/main" val="10388656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smtClean="0"/>
          </a:p>
          <a:p>
            <a:r>
              <a:rPr lang="en-US" dirty="0" smtClean="0"/>
              <a:t>Inspections are chosen by past history, claims activities, work activities.</a:t>
            </a:r>
          </a:p>
          <a:p>
            <a:r>
              <a:rPr lang="en-US" dirty="0" smtClean="0"/>
              <a:t>Inspections are conducted by SO, and employer representative, worker representative, JOSH, and union representative.</a:t>
            </a:r>
          </a:p>
          <a:p>
            <a:r>
              <a:rPr lang="en-US" dirty="0" smtClean="0"/>
              <a:t>Observations are made.</a:t>
            </a:r>
          </a:p>
          <a:p>
            <a:r>
              <a:rPr lang="en-US" dirty="0" smtClean="0"/>
              <a:t>Imminent danger results in stop work order </a:t>
            </a:r>
          </a:p>
          <a:p>
            <a:r>
              <a:rPr lang="en-US" dirty="0" smtClean="0"/>
              <a:t>Non-compliance results in directions</a:t>
            </a:r>
            <a:endParaRPr lang="en-CA" dirty="0"/>
          </a:p>
        </p:txBody>
      </p:sp>
      <p:sp>
        <p:nvSpPr>
          <p:cNvPr id="2" name="Title 1"/>
          <p:cNvSpPr>
            <a:spLocks noGrp="1"/>
          </p:cNvSpPr>
          <p:nvPr>
            <p:ph type="title"/>
          </p:nvPr>
        </p:nvSpPr>
        <p:spPr/>
        <p:txBody>
          <a:bodyPr>
            <a:normAutofit fontScale="90000"/>
          </a:bodyPr>
          <a:lstStyle/>
          <a:p>
            <a:r>
              <a:rPr lang="en-US" dirty="0" smtClean="0"/>
              <a:t>                  Prevention</a:t>
            </a:r>
            <a:br>
              <a:rPr lang="en-US" dirty="0" smtClean="0"/>
            </a:br>
            <a:r>
              <a:rPr lang="en-US" dirty="0" smtClean="0"/>
              <a:t>WSCC Inspections</a:t>
            </a:r>
            <a:endParaRPr lang="en-CA" dirty="0"/>
          </a:p>
        </p:txBody>
      </p:sp>
    </p:spTree>
    <p:extLst>
      <p:ext uri="{BB962C8B-B14F-4D97-AF65-F5344CB8AC3E}">
        <p14:creationId xmlns:p14="http://schemas.microsoft.com/office/powerpoint/2010/main" val="13224607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671" y="1854434"/>
            <a:ext cx="7631092" cy="3662798"/>
          </a:xfrm>
        </p:spPr>
        <p:txBody>
          <a:bodyPr>
            <a:normAutofit fontScale="92500" lnSpcReduction="20000"/>
          </a:bodyPr>
          <a:lstStyle/>
          <a:p>
            <a:r>
              <a:rPr lang="en-US" dirty="0" smtClean="0"/>
              <a:t>Completion time for compliance report agreed upon.</a:t>
            </a:r>
          </a:p>
          <a:p>
            <a:r>
              <a:rPr lang="en-US" dirty="0" smtClean="0"/>
              <a:t>Once direction complete, employer must notify officer.</a:t>
            </a:r>
          </a:p>
          <a:p>
            <a:r>
              <a:rPr lang="en-US" dirty="0" smtClean="0"/>
              <a:t>Once all directions complete, employer must notify officer.</a:t>
            </a:r>
          </a:p>
          <a:p>
            <a:r>
              <a:rPr lang="en-US" dirty="0" smtClean="0"/>
              <a:t>Past due items result in Non-Compliance Letter.</a:t>
            </a:r>
          </a:p>
          <a:p>
            <a:r>
              <a:rPr lang="en-US" dirty="0" smtClean="0"/>
              <a:t>Seriously past due items can result in Stop Work Order for potential danger or legal action</a:t>
            </a:r>
            <a:endParaRPr lang="en-CA" dirty="0"/>
          </a:p>
        </p:txBody>
      </p:sp>
      <p:sp>
        <p:nvSpPr>
          <p:cNvPr id="2" name="Title 1"/>
          <p:cNvSpPr>
            <a:spLocks noGrp="1"/>
          </p:cNvSpPr>
          <p:nvPr>
            <p:ph type="title"/>
          </p:nvPr>
        </p:nvSpPr>
        <p:spPr/>
        <p:txBody>
          <a:bodyPr>
            <a:normAutofit fontScale="90000"/>
          </a:bodyPr>
          <a:lstStyle/>
          <a:p>
            <a:r>
              <a:rPr lang="en-US" dirty="0" smtClean="0"/>
              <a:t>                   Prevention</a:t>
            </a:r>
            <a:br>
              <a:rPr lang="en-US" dirty="0" smtClean="0"/>
            </a:br>
            <a:r>
              <a:rPr lang="en-US" dirty="0" smtClean="0"/>
              <a:t>Inspection Report</a:t>
            </a:r>
            <a:endParaRPr lang="en-CA" dirty="0"/>
          </a:p>
        </p:txBody>
      </p:sp>
    </p:spTree>
    <p:extLst>
      <p:ext uri="{BB962C8B-B14F-4D97-AF65-F5344CB8AC3E}">
        <p14:creationId xmlns:p14="http://schemas.microsoft.com/office/powerpoint/2010/main" val="5079577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5213" y="1419345"/>
            <a:ext cx="3120662" cy="3982265"/>
          </a:xfrm>
        </p:spPr>
        <p:txBody>
          <a:bodyPr/>
          <a:lstStyle/>
          <a:p>
            <a:pPr marL="0" indent="0">
              <a:buNone/>
            </a:pPr>
            <a:r>
              <a:rPr lang="en-US" dirty="0" smtClean="0"/>
              <a:t>WSCC has </a:t>
            </a:r>
          </a:p>
          <a:p>
            <a:pPr marL="0" indent="0">
              <a:buNone/>
            </a:pPr>
            <a:r>
              <a:rPr lang="en-US" dirty="0" smtClean="0"/>
              <a:t>published a step </a:t>
            </a:r>
          </a:p>
          <a:p>
            <a:pPr marL="0" indent="0">
              <a:buNone/>
            </a:pPr>
            <a:r>
              <a:rPr lang="en-US" dirty="0" smtClean="0"/>
              <a:t>by step guide on </a:t>
            </a:r>
          </a:p>
          <a:p>
            <a:pPr marL="0" indent="0">
              <a:buNone/>
            </a:pPr>
            <a:r>
              <a:rPr lang="en-US" dirty="0" smtClean="0"/>
              <a:t>building an OHS </a:t>
            </a:r>
          </a:p>
          <a:p>
            <a:pPr marL="0" indent="0">
              <a:buNone/>
            </a:pPr>
            <a:r>
              <a:rPr lang="en-US" dirty="0" smtClean="0"/>
              <a:t>program</a:t>
            </a:r>
            <a:endParaRPr lang="en-US" dirty="0"/>
          </a:p>
        </p:txBody>
      </p:sp>
      <p:sp>
        <p:nvSpPr>
          <p:cNvPr id="2" name="Title 1"/>
          <p:cNvSpPr>
            <a:spLocks noGrp="1"/>
          </p:cNvSpPr>
          <p:nvPr>
            <p:ph type="title"/>
          </p:nvPr>
        </p:nvSpPr>
        <p:spPr/>
        <p:txBody>
          <a:bodyPr/>
          <a:lstStyle/>
          <a:p>
            <a:r>
              <a:rPr lang="en-US" dirty="0" smtClean="0"/>
              <a:t>OHS Program Development</a:t>
            </a:r>
            <a:endParaRPr lang="en-US" dirty="0"/>
          </a:p>
        </p:txBody>
      </p:sp>
      <p:pic>
        <p:nvPicPr>
          <p:cNvPr id="6" name="Picture 5" descr="OHS Program Guide  Covers ENGLISH.pdf - Adobe Acrobat Pro"/>
          <p:cNvPicPr>
            <a:picLocks noChangeAspect="1"/>
          </p:cNvPicPr>
          <p:nvPr/>
        </p:nvPicPr>
        <p:blipFill rotWithShape="1">
          <a:blip r:embed="rId3">
            <a:extLst>
              <a:ext uri="{28A0092B-C50C-407E-A947-70E740481C1C}">
                <a14:useLocalDpi xmlns:a14="http://schemas.microsoft.com/office/drawing/2010/main" val="0"/>
              </a:ext>
            </a:extLst>
          </a:blip>
          <a:srcRect l="18547" t="13333" r="15615" b="3429"/>
          <a:stretch/>
        </p:blipFill>
        <p:spPr>
          <a:xfrm>
            <a:off x="4689566" y="1376344"/>
            <a:ext cx="3092609" cy="401029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00523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10600" cy="6400800"/>
          </a:xfrm>
        </p:spPr>
        <p:txBody>
          <a:bodyPr>
            <a:normAutofit fontScale="92500"/>
          </a:bodyPr>
          <a:lstStyle/>
          <a:p>
            <a:r>
              <a:rPr lang="en-US" dirty="0" smtClean="0"/>
              <a:t>                              </a:t>
            </a:r>
            <a:r>
              <a:rPr lang="en-US" sz="4000" dirty="0" smtClean="0"/>
              <a:t>NWT Statistics </a:t>
            </a:r>
            <a:r>
              <a:rPr lang="en-US" dirty="0" smtClean="0"/>
              <a:t>  </a:t>
            </a:r>
          </a:p>
          <a:p>
            <a:r>
              <a:rPr lang="en-US" dirty="0" smtClean="0"/>
              <a:t>                                                 </a:t>
            </a:r>
            <a:r>
              <a:rPr lang="en-US" sz="1800" dirty="0" smtClean="0"/>
              <a:t>YEAR              #</a:t>
            </a:r>
          </a:p>
          <a:p>
            <a:r>
              <a:rPr lang="en-US" dirty="0" smtClean="0"/>
              <a:t>Reported Injuries to the WSCC  2016      3587</a:t>
            </a:r>
          </a:p>
          <a:p>
            <a:r>
              <a:rPr lang="en-US" dirty="0"/>
              <a:t>Reported Injuries to the WSCC  </a:t>
            </a:r>
            <a:r>
              <a:rPr lang="en-US" dirty="0" smtClean="0"/>
              <a:t>2017        922</a:t>
            </a:r>
          </a:p>
          <a:p>
            <a:r>
              <a:rPr lang="en-US" dirty="0"/>
              <a:t>Lost Time Injuries  </a:t>
            </a:r>
            <a:r>
              <a:rPr lang="en-US" dirty="0" smtClean="0"/>
              <a:t>                   2016        824 </a:t>
            </a:r>
          </a:p>
          <a:p>
            <a:r>
              <a:rPr lang="en-US" dirty="0" smtClean="0"/>
              <a:t>Lost Time Injuries                     2017       330</a:t>
            </a:r>
            <a:r>
              <a:rPr lang="en-US" sz="1900" dirty="0" smtClean="0"/>
              <a:t>NWT&amp;NU</a:t>
            </a:r>
          </a:p>
          <a:p>
            <a:r>
              <a:rPr lang="en-US" sz="1900" dirty="0" smtClean="0"/>
              <a:t>Canada 1000 per year die of Workplace injuries</a:t>
            </a:r>
          </a:p>
          <a:p>
            <a:r>
              <a:rPr lang="en-US" sz="1900" dirty="0" smtClean="0"/>
              <a:t>NT &amp; NU 2011-2017                                                                </a:t>
            </a:r>
            <a:r>
              <a:rPr lang="en-US" dirty="0" smtClean="0"/>
              <a:t>19</a:t>
            </a:r>
            <a:r>
              <a:rPr lang="en-US" sz="1900" dirty="0" smtClean="0"/>
              <a:t> </a:t>
            </a:r>
            <a:endParaRPr lang="en-US" sz="1900" dirty="0"/>
          </a:p>
          <a:p>
            <a:r>
              <a:rPr lang="en-US" dirty="0" smtClean="0"/>
              <a:t>Occupational Disease                2016          32</a:t>
            </a:r>
          </a:p>
          <a:p>
            <a:r>
              <a:rPr lang="en-US" dirty="0" smtClean="0"/>
              <a:t>Occupational Disease                2017          21</a:t>
            </a:r>
            <a:endParaRPr lang="en-US" dirty="0"/>
          </a:p>
          <a:p>
            <a:r>
              <a:rPr lang="en-US" dirty="0" smtClean="0"/>
              <a:t>Fatalities                                   2017            1</a:t>
            </a:r>
          </a:p>
          <a:p>
            <a:endParaRPr lang="en-US" dirty="0" smtClean="0"/>
          </a:p>
          <a:p>
            <a:endParaRPr lang="en-US" dirty="0"/>
          </a:p>
        </p:txBody>
      </p:sp>
    </p:spTree>
    <p:extLst>
      <p:ext uri="{BB962C8B-B14F-4D97-AF65-F5344CB8AC3E}">
        <p14:creationId xmlns:p14="http://schemas.microsoft.com/office/powerpoint/2010/main" val="8855944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671" y="1854434"/>
            <a:ext cx="7631092" cy="3734806"/>
          </a:xfrm>
        </p:spPr>
        <p:txBody>
          <a:bodyPr>
            <a:normAutofit lnSpcReduction="10000"/>
          </a:bodyPr>
          <a:lstStyle/>
          <a:p>
            <a:endParaRPr lang="en-CA" dirty="0" smtClean="0">
              <a:solidFill>
                <a:schemeClr val="tx1"/>
              </a:solidFill>
            </a:endParaRPr>
          </a:p>
          <a:p>
            <a:pPr lvl="1"/>
            <a:r>
              <a:rPr lang="en-CA" dirty="0">
                <a:solidFill>
                  <a:schemeClr val="tx1"/>
                </a:solidFill>
              </a:rPr>
              <a:t>Annual Statistical Reports</a:t>
            </a:r>
            <a:endParaRPr lang="en-US" dirty="0"/>
          </a:p>
          <a:p>
            <a:pPr lvl="1"/>
            <a:r>
              <a:rPr lang="en-US" dirty="0" smtClean="0">
                <a:solidFill>
                  <a:schemeClr val="tx1"/>
                </a:solidFill>
              </a:rPr>
              <a:t>Notice of High Hazard Work</a:t>
            </a:r>
            <a:endParaRPr lang="en-CA" dirty="0" smtClean="0">
              <a:solidFill>
                <a:schemeClr val="tx1"/>
              </a:solidFill>
            </a:endParaRPr>
          </a:p>
          <a:p>
            <a:pPr lvl="1"/>
            <a:r>
              <a:rPr lang="en-CA" dirty="0" smtClean="0">
                <a:solidFill>
                  <a:schemeClr val="tx1"/>
                </a:solidFill>
              </a:rPr>
              <a:t>Accident </a:t>
            </a:r>
            <a:r>
              <a:rPr lang="en-CA" dirty="0">
                <a:solidFill>
                  <a:schemeClr val="tx1"/>
                </a:solidFill>
              </a:rPr>
              <a:t>Causing </a:t>
            </a:r>
            <a:r>
              <a:rPr lang="en-CA" dirty="0" smtClean="0">
                <a:solidFill>
                  <a:schemeClr val="tx1"/>
                </a:solidFill>
              </a:rPr>
              <a:t>Serious Bodily Injury </a:t>
            </a:r>
          </a:p>
          <a:p>
            <a:pPr lvl="1"/>
            <a:r>
              <a:rPr lang="en-CA" dirty="0" smtClean="0">
                <a:solidFill>
                  <a:schemeClr val="tx1"/>
                </a:solidFill>
              </a:rPr>
              <a:t>Dangerous Occurrences</a:t>
            </a:r>
          </a:p>
          <a:p>
            <a:pPr lvl="2"/>
            <a:r>
              <a:rPr lang="en-CA" dirty="0" smtClean="0">
                <a:solidFill>
                  <a:schemeClr val="tx1"/>
                </a:solidFill>
              </a:rPr>
              <a:t>Breaking a power pole in half</a:t>
            </a:r>
          </a:p>
          <a:p>
            <a:pPr lvl="2"/>
            <a:r>
              <a:rPr lang="en-CA" dirty="0" smtClean="0">
                <a:solidFill>
                  <a:schemeClr val="tx1"/>
                </a:solidFill>
              </a:rPr>
              <a:t>Hospitalization </a:t>
            </a:r>
          </a:p>
          <a:p>
            <a:pPr lvl="2"/>
            <a:r>
              <a:rPr lang="en-CA" dirty="0" smtClean="0">
                <a:solidFill>
                  <a:schemeClr val="tx1"/>
                </a:solidFill>
              </a:rPr>
              <a:t>Concussion </a:t>
            </a:r>
          </a:p>
          <a:p>
            <a:pPr lvl="2"/>
            <a:r>
              <a:rPr lang="en-CA" dirty="0" smtClean="0">
                <a:solidFill>
                  <a:schemeClr val="tx1"/>
                </a:solidFill>
              </a:rPr>
              <a:t>Falling from heights</a:t>
            </a:r>
          </a:p>
          <a:p>
            <a:pPr lvl="2"/>
            <a:r>
              <a:rPr lang="en-CA" dirty="0" smtClean="0">
                <a:solidFill>
                  <a:schemeClr val="tx1"/>
                </a:solidFill>
              </a:rPr>
              <a:t>Etc. </a:t>
            </a:r>
          </a:p>
          <a:p>
            <a:pPr lvl="2"/>
            <a:endParaRPr lang="en-CA" dirty="0" smtClean="0">
              <a:solidFill>
                <a:schemeClr val="tx1"/>
              </a:solidFill>
            </a:endParaRPr>
          </a:p>
        </p:txBody>
      </p:sp>
      <p:sp>
        <p:nvSpPr>
          <p:cNvPr id="2" name="Title 1"/>
          <p:cNvSpPr>
            <a:spLocks noGrp="1"/>
          </p:cNvSpPr>
          <p:nvPr>
            <p:ph type="title"/>
          </p:nvPr>
        </p:nvSpPr>
        <p:spPr/>
        <p:txBody>
          <a:bodyPr>
            <a:normAutofit fontScale="90000"/>
          </a:bodyPr>
          <a:lstStyle/>
          <a:p>
            <a:r>
              <a:rPr lang="en-US" dirty="0" smtClean="0"/>
              <a:t>Reporting to Chief Safety Officer</a:t>
            </a:r>
            <a:endParaRPr lang="en-US" dirty="0"/>
          </a:p>
        </p:txBody>
      </p:sp>
    </p:spTree>
    <p:extLst>
      <p:ext uri="{BB962C8B-B14F-4D97-AF65-F5344CB8AC3E}">
        <p14:creationId xmlns:p14="http://schemas.microsoft.com/office/powerpoint/2010/main" val="320821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571" y="1554488"/>
            <a:ext cx="3112929" cy="4292256"/>
          </a:xfrm>
        </p:spPr>
        <p:txBody>
          <a:bodyPr>
            <a:normAutofit fontScale="92500"/>
          </a:bodyPr>
          <a:lstStyle/>
          <a:p>
            <a:pPr marL="0" indent="0" algn="ctr">
              <a:buNone/>
            </a:pPr>
            <a:r>
              <a:rPr lang="en-CA" i="1" u="sng" dirty="0" smtClean="0">
                <a:hlinkClick r:id="rId3"/>
              </a:rPr>
              <a:t>Accident </a:t>
            </a:r>
            <a:r>
              <a:rPr lang="en-CA" i="1" u="sng" dirty="0">
                <a:hlinkClick r:id="rId3"/>
              </a:rPr>
              <a:t>Causing Serious Bodily Injury</a:t>
            </a:r>
            <a:r>
              <a:rPr lang="en-CA" dirty="0"/>
              <a:t> </a:t>
            </a:r>
            <a:r>
              <a:rPr lang="en-CA" dirty="0" smtClean="0"/>
              <a:t>form</a:t>
            </a:r>
          </a:p>
          <a:p>
            <a:pPr marL="0" indent="0" algn="ctr">
              <a:buNone/>
            </a:pPr>
            <a:r>
              <a:rPr lang="en-CA" b="1" dirty="0" smtClean="0"/>
              <a:t>+</a:t>
            </a:r>
          </a:p>
          <a:p>
            <a:pPr marL="0" indent="0" algn="ctr">
              <a:buNone/>
            </a:pPr>
            <a:r>
              <a:rPr lang="en-CA" i="1" u="sng" dirty="0" smtClean="0">
                <a:hlinkClick r:id="rId4"/>
              </a:rPr>
              <a:t>Dangerous </a:t>
            </a:r>
            <a:r>
              <a:rPr lang="en-CA" i="1" u="sng" dirty="0">
                <a:hlinkClick r:id="rId4"/>
              </a:rPr>
              <a:t>Occurrence</a:t>
            </a:r>
            <a:r>
              <a:rPr lang="en-CA" dirty="0"/>
              <a:t> </a:t>
            </a:r>
            <a:r>
              <a:rPr lang="en-CA" dirty="0" smtClean="0"/>
              <a:t>form</a:t>
            </a:r>
          </a:p>
          <a:p>
            <a:pPr marL="0" indent="0" algn="ctr">
              <a:buNone/>
            </a:pPr>
            <a:r>
              <a:rPr lang="en-CA" b="1" dirty="0" smtClean="0"/>
              <a:t>+</a:t>
            </a:r>
          </a:p>
          <a:p>
            <a:pPr marL="0" indent="0" algn="ctr">
              <a:buNone/>
            </a:pPr>
            <a:r>
              <a:rPr lang="en-CA" dirty="0" smtClean="0"/>
              <a:t>Current </a:t>
            </a:r>
            <a:r>
              <a:rPr lang="en-CA" i="1" u="sng" dirty="0">
                <a:hlinkClick r:id="rId5"/>
              </a:rPr>
              <a:t>Employer’s Report of Injury</a:t>
            </a:r>
            <a:r>
              <a:rPr lang="en-CA" dirty="0"/>
              <a:t> form</a:t>
            </a:r>
            <a:endParaRPr lang="en-US" b="1" dirty="0"/>
          </a:p>
        </p:txBody>
      </p:sp>
      <p:sp>
        <p:nvSpPr>
          <p:cNvPr id="2" name="Title 1"/>
          <p:cNvSpPr>
            <a:spLocks noGrp="1"/>
          </p:cNvSpPr>
          <p:nvPr>
            <p:ph type="title"/>
          </p:nvPr>
        </p:nvSpPr>
        <p:spPr/>
        <p:txBody>
          <a:bodyPr>
            <a:normAutofit fontScale="90000"/>
          </a:bodyPr>
          <a:lstStyle/>
          <a:p>
            <a:r>
              <a:rPr lang="en-US" b="1" dirty="0" smtClean="0"/>
              <a:t>NEW Form:</a:t>
            </a:r>
            <a:br>
              <a:rPr lang="en-US" b="1" dirty="0" smtClean="0"/>
            </a:br>
            <a:r>
              <a:rPr lang="en-US" b="1" dirty="0" smtClean="0"/>
              <a:t>Employer’s Report of Incident</a:t>
            </a:r>
            <a:endParaRPr lang="en-US"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5849" y="1528744"/>
            <a:ext cx="3336637" cy="4318000"/>
          </a:xfrm>
          <a:prstGeom prst="rect">
            <a:avLst/>
          </a:prstGeom>
        </p:spPr>
      </p:pic>
      <p:sp>
        <p:nvSpPr>
          <p:cNvPr id="6" name="Content Placeholder 2"/>
          <p:cNvSpPr txBox="1">
            <a:spLocks/>
          </p:cNvSpPr>
          <p:nvPr/>
        </p:nvSpPr>
        <p:spPr>
          <a:xfrm>
            <a:off x="4341971" y="2926088"/>
            <a:ext cx="1271429" cy="11633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6000" b="1" dirty="0" smtClean="0"/>
              <a:t>=</a:t>
            </a:r>
            <a:endParaRPr lang="en-US" sz="6000" b="1" dirty="0"/>
          </a:p>
        </p:txBody>
      </p:sp>
    </p:spTree>
    <p:extLst>
      <p:ext uri="{BB962C8B-B14F-4D97-AF65-F5344CB8AC3E}">
        <p14:creationId xmlns:p14="http://schemas.microsoft.com/office/powerpoint/2010/main" val="2519316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1075" y="1511301"/>
            <a:ext cx="4492625" cy="4348144"/>
          </a:xfrm>
        </p:spPr>
        <p:txBody>
          <a:bodyPr>
            <a:normAutofit fontScale="92500" lnSpcReduction="10000"/>
          </a:bodyPr>
          <a:lstStyle/>
          <a:p>
            <a:r>
              <a:rPr lang="en-US" dirty="0" smtClean="0"/>
              <a:t>Employer Reporting Process becomes:</a:t>
            </a:r>
          </a:p>
          <a:p>
            <a:pPr lvl="1"/>
            <a:r>
              <a:rPr lang="en-US" dirty="0" smtClean="0"/>
              <a:t>Clearer (less confusion!)</a:t>
            </a:r>
          </a:p>
          <a:p>
            <a:pPr lvl="1"/>
            <a:r>
              <a:rPr lang="en-US" dirty="0" smtClean="0"/>
              <a:t>More convenient (less forms!)</a:t>
            </a:r>
          </a:p>
          <a:p>
            <a:pPr lvl="1"/>
            <a:endParaRPr lang="en-US" dirty="0" smtClean="0"/>
          </a:p>
          <a:p>
            <a:r>
              <a:rPr lang="en-US" dirty="0" smtClean="0"/>
              <a:t>Will help employers fulfill reporting requirements under the </a:t>
            </a:r>
            <a:r>
              <a:rPr lang="en-US" i="1" dirty="0" smtClean="0"/>
              <a:t>Safety Acts</a:t>
            </a:r>
            <a:r>
              <a:rPr lang="en-US" dirty="0" smtClean="0"/>
              <a:t>, </a:t>
            </a:r>
            <a:r>
              <a:rPr lang="en-US" i="1" dirty="0" smtClean="0"/>
              <a:t>OHS Regulations</a:t>
            </a:r>
            <a:r>
              <a:rPr lang="en-US" dirty="0" smtClean="0"/>
              <a:t>, and </a:t>
            </a:r>
            <a:r>
              <a:rPr lang="en-US" i="1" dirty="0" smtClean="0"/>
              <a:t>Workers’ Compensation Acts</a:t>
            </a:r>
            <a:r>
              <a:rPr lang="en-US" dirty="0" smtClean="0"/>
              <a:t>.</a:t>
            </a:r>
          </a:p>
        </p:txBody>
      </p:sp>
      <p:sp>
        <p:nvSpPr>
          <p:cNvPr id="2" name="Title 1"/>
          <p:cNvSpPr>
            <a:spLocks noGrp="1"/>
          </p:cNvSpPr>
          <p:nvPr>
            <p:ph type="title"/>
          </p:nvPr>
        </p:nvSpPr>
        <p:spPr/>
        <p:txBody>
          <a:bodyPr/>
          <a:lstStyle/>
          <a:p>
            <a:r>
              <a:rPr lang="en-US" b="1" dirty="0" smtClean="0"/>
              <a:t>Why the New Form?</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849" y="1528744"/>
            <a:ext cx="3336637" cy="4318000"/>
          </a:xfrm>
          <a:prstGeom prst="rect">
            <a:avLst/>
          </a:prstGeom>
        </p:spPr>
      </p:pic>
    </p:spTree>
    <p:extLst>
      <p:ext uri="{BB962C8B-B14F-4D97-AF65-F5344CB8AC3E}">
        <p14:creationId xmlns:p14="http://schemas.microsoft.com/office/powerpoint/2010/main" val="23192022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me | WSCC | Workers' Safety and Compensation Commission - Windows Internet Explorer provided by WSC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800"/>
            <a:ext cx="9144000" cy="4390528"/>
          </a:xfrm>
          <a:prstGeom prst="rect">
            <a:avLst/>
          </a:prstGeom>
        </p:spPr>
      </p:pic>
      <p:sp>
        <p:nvSpPr>
          <p:cNvPr id="5" name="TextBox 4"/>
          <p:cNvSpPr txBox="1"/>
          <p:nvPr/>
        </p:nvSpPr>
        <p:spPr>
          <a:xfrm>
            <a:off x="1404040" y="863134"/>
            <a:ext cx="4446025" cy="523220"/>
          </a:xfrm>
          <a:prstGeom prst="rect">
            <a:avLst/>
          </a:prstGeom>
          <a:noFill/>
        </p:spPr>
        <p:txBody>
          <a:bodyPr wrap="none" rtlCol="0">
            <a:spAutoFit/>
          </a:bodyPr>
          <a:lstStyle/>
          <a:p>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THE WEB SITE – WSCC.NT.CA</a:t>
            </a:r>
            <a:endPar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043615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0" cy="0"/>
          </a:xfrm>
          <a:prstGeom prst="rect">
            <a:avLst/>
          </a:prstGeom>
          <a:solidFill>
            <a:srgbClr val="99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
              </a:rPr>
              <a:t>Skip to main content</a:t>
            </a:r>
            <a:r>
              <a:rPr kumimoji="0" lang="en-US" altLang="en-US" sz="1000" b="0" i="0" u="none"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ctr" latinLnBrk="0" hangingPunct="0">
              <a:lnSpc>
                <a:spcPct val="100000"/>
              </a:lnSpc>
              <a:spcBef>
                <a:spcPct val="0"/>
              </a:spcBef>
              <a:spcAft>
                <a:spcPct val="0"/>
              </a:spcAft>
              <a:buClrTx/>
              <a:buSzTx/>
              <a:buFontTx/>
              <a:buNone/>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rPr>
              <a:t> </a:t>
            </a:r>
            <a:r>
              <a:rPr kumimoji="0" lang="en-US" altLang="en-US" sz="1800" b="1" i="0" u="sng" strike="noStrike" cap="none" normalizeH="0" baseline="0" dirty="0" smtClean="0">
                <a:ln>
                  <a:noFill/>
                </a:ln>
                <a:solidFill>
                  <a:srgbClr val="FFFFFF"/>
                </a:solidFill>
                <a:effectLst/>
                <a:latin typeface="Arial" pitchFamily="34" charset="0"/>
                <a:cs typeface="Arial" pitchFamily="34" charset="0"/>
              </a:rPr>
              <a:t> </a:t>
            </a:r>
            <a:r>
              <a:rPr kumimoji="0" lang="en-US" altLang="en-US" sz="800" b="1" i="0" u="sng" strike="noStrike" cap="none" normalizeH="0" baseline="0" dirty="0" smtClean="0">
                <a:ln>
                  <a:noFill/>
                </a:ln>
                <a:solidFill>
                  <a:srgbClr val="FFFFFF"/>
                </a:solidFill>
                <a:effectLst/>
                <a:latin typeface="Arial" pitchFamily="34" charset="0"/>
                <a:cs typeface="Arial" pitchFamily="34" charset="0"/>
              </a:rPr>
              <a:t>                                                                                                                                                        </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3"/>
              </a:rPr>
              <a:t>Careers</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4"/>
              </a:rPr>
              <a:t>Contact Us</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5"/>
              </a:rPr>
              <a:t>Legislation</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6"/>
              </a:rPr>
              <a:t>Policy</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
              </a:rPr>
              <a:t>facebook</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
              </a:rPr>
              <a:t>twitter</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
              </a:rPr>
              <a:t>English</a:t>
            </a:r>
            <a:r>
              <a:rPr kumimoji="0" lang="en-US" altLang="en-US" sz="1000" b="0" i="0" u="none" strike="noStrike" cap="none" normalizeH="0" baseline="0" dirty="0" smtClean="0">
                <a:ln>
                  <a:noFill/>
                </a:ln>
                <a:solidFill>
                  <a:srgbClr val="77787A"/>
                </a:solidFill>
                <a:effectLst/>
                <a:latin typeface="Arial" pitchFamily="34" charset="0"/>
                <a:cs typeface="Arial" pitchFamily="34" charset="0"/>
              </a:rPr>
              <a:t> </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
              </a:rPr>
              <a:t>Français</a:t>
            </a:r>
            <a:r>
              <a:rPr kumimoji="0" lang="en-US" altLang="en-US" sz="1000" b="0" i="0" u="none" strike="noStrike" cap="none" normalizeH="0" baseline="0" dirty="0" smtClean="0">
                <a:ln>
                  <a:noFill/>
                </a:ln>
                <a:solidFill>
                  <a:srgbClr val="77787A"/>
                </a:solidFill>
                <a:effectLst/>
                <a:latin typeface="Arial" pitchFamily="34" charset="0"/>
                <a:cs typeface="Arial" pitchFamily="34" charset="0"/>
              </a:rPr>
              <a:t> </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1"/>
              </a:rPr>
              <a:t>Innuinaqtun</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2"/>
              </a:rPr>
              <a:t>Inuktitut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3000" b="1" i="0" u="sng" strike="noStrike" cap="none" normalizeH="0" baseline="0" dirty="0" smtClean="0">
              <a:ln>
                <a:noFill/>
              </a:ln>
              <a:solidFill>
                <a:srgbClr val="1E2D59"/>
              </a:solidFill>
              <a:effectLst/>
              <a:latin typeface="myriad-pr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0" b="1" i="0" u="sng" strike="noStrike" cap="none" normalizeH="0" baseline="0" dirty="0" smtClean="0">
                <a:ln>
                  <a:noFill/>
                </a:ln>
                <a:solidFill>
                  <a:srgbClr val="1E2D59"/>
                </a:solidFill>
                <a:effectLst/>
                <a:latin typeface="myriad-pro"/>
                <a:cs typeface="Arial" pitchFamily="34" charset="0"/>
              </a:rPr>
              <a:t>Search form</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3"/>
              </a:rPr>
              <a:t>safety</a:t>
            </a: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4"/>
              </a:rPr>
              <a:t>Connect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
              </a:rPr>
              <a:t>Home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5"/>
              </a:rPr>
              <a:t>Health &amp; Safety</a:t>
            </a:r>
            <a:r>
              <a:rPr kumimoji="0" lang="en-US" altLang="en-US" sz="800" b="1" i="0" u="none" strike="noStrike" cap="none" normalizeH="0" baseline="0" dirty="0" smtClean="0">
                <a:ln>
                  <a:noFill/>
                </a:ln>
                <a:solidFill>
                  <a:srgbClr val="FFFFFF"/>
                </a:solidFill>
                <a:effectLst/>
                <a:latin typeface="Arial" pitchFamily="34" charset="0"/>
                <a:cs typeface="Arial" pitchFamily="34" charset="0"/>
                <a:hlinkClick r:id="rId15"/>
              </a:rPr>
              <a: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6"/>
              </a:rPr>
              <a:t>OHS Information</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7"/>
              </a:rPr>
              <a:t>Reporting Requirements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828800" marR="0" lvl="4"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8"/>
              </a:rPr>
              <a:t>Notices and Approvals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9"/>
              </a:rPr>
              <a:t>Safety Legislation</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828800" marR="0" lvl="4"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0"/>
              </a:rPr>
              <a:t>New OHS Regulations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1"/>
              </a:rPr>
              <a:t>Know Your Rights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2"/>
              </a:rPr>
              <a:t>Codes of Practice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5"/>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3"/>
              </a:rPr>
              <a:t>Hazard Alerts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6"/>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4"/>
              </a:rPr>
              <a:t>WHMIS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7"/>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5"/>
              </a:rPr>
              <a:t>Safety Bulletins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8"/>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6"/>
              </a:rPr>
              <a:t>Posters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9"/>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7"/>
              </a:rPr>
              <a:t>Safety Program Toolbox</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8"/>
              </a:rPr>
              <a:t>OHS Education</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29"/>
              </a:rPr>
              <a:t>Approved Providers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0"/>
              </a:rPr>
              <a:t>OHS Links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1"/>
              </a:rPr>
              <a:t>Events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2"/>
              </a:rPr>
              <a:t>NAOSH Week</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3"/>
              </a:rPr>
              <a:t>Day of Mourning</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4"/>
              </a:rPr>
              <a:t>Mine Rescue Competition</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5"/>
              </a:rPr>
              <a:t>Skills Canada</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5"/>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6"/>
              </a:rPr>
              <a:t>#It'sYourJob Video Contest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7"/>
              </a:rPr>
              <a:t>Employer Services</a:t>
            </a:r>
            <a:r>
              <a:rPr kumimoji="0" lang="en-US" altLang="en-US" sz="800" b="1" i="0" u="none" strike="noStrike" cap="none" normalizeH="0" baseline="0" dirty="0" smtClean="0">
                <a:ln>
                  <a:noFill/>
                </a:ln>
                <a:solidFill>
                  <a:srgbClr val="FFFFFF"/>
                </a:solidFill>
                <a:effectLst/>
                <a:latin typeface="Arial" pitchFamily="34" charset="0"/>
                <a:cs typeface="Arial" pitchFamily="34" charset="0"/>
                <a:hlinkClick r:id="rId37"/>
              </a:rPr>
              <a: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8"/>
              </a:rPr>
              <a:t>Register a Business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9"/>
              </a:rPr>
              <a:t>Request a Clearance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0"/>
              </a:rPr>
              <a:t>Report Payroll</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1"/>
              </a:rPr>
              <a:t>Rate Classifications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5"/>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2"/>
              </a:rPr>
              <a:t>Brochures and Guides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6"/>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3"/>
              </a:rPr>
              <a:t>Forms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7"/>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4"/>
              </a:rPr>
              <a:t>Safe Advantage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8"/>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5"/>
              </a:rPr>
              <a:t>Frequently Asked Questions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9"/>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6"/>
              </a:rPr>
              <a:t>Reviews and Appeals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7"/>
              </a:rPr>
              <a:t>Claims Services</a:t>
            </a:r>
            <a:r>
              <a:rPr kumimoji="0" lang="en-US" altLang="en-US" sz="800" b="1" i="0" u="none" strike="noStrike" cap="none" normalizeH="0" baseline="0" dirty="0" smtClean="0">
                <a:ln>
                  <a:noFill/>
                </a:ln>
                <a:solidFill>
                  <a:srgbClr val="FFFFFF"/>
                </a:solidFill>
                <a:effectLst/>
                <a:latin typeface="Arial" pitchFamily="34" charset="0"/>
                <a:cs typeface="Arial" pitchFamily="34" charset="0"/>
                <a:hlinkClick r:id="rId47"/>
              </a:rPr>
              <a: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8"/>
              </a:rPr>
              <a:t>Claims for Workers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9"/>
              </a:rPr>
              <a:t>Report an Injury</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0"/>
              </a:rPr>
              <a:t>What to Expect with Your Claim</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1"/>
              </a:rPr>
              <a:t>Reviews and Appeals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828800" marR="0" lvl="4"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2"/>
              </a:rPr>
              <a:t>Reviews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828800" marR="0" lvl="4"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3"/>
              </a:rPr>
              <a:t>Appeals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4"/>
              </a:rPr>
              <a:t>Workers' Advisor</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5"/>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5"/>
              </a:rPr>
              <a:t>Workers' Rights &amp; Responsibilities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6"/>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6"/>
              </a:rPr>
              <a:t>Brochures &amp; Guides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7"/>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7"/>
              </a:rPr>
              <a:t>Forms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8"/>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8"/>
              </a:rPr>
              <a:t>Frequently Asked Questions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9"/>
              </a:rPr>
              <a:t>Claims for Employers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0"/>
              </a:rPr>
              <a:t>Report an Injury</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6"/>
              </a:rPr>
              <a:t>Reviews and Appeals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828800" marR="0" lvl="4"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1"/>
              </a:rPr>
              <a:t>Reviews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828800" marR="0" lvl="4"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2"/>
              </a:rPr>
              <a:t>Appeals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3"/>
              </a:rPr>
              <a:t>Employers' Rights &amp; Responsibilities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4"/>
              </a:rPr>
              <a:t>Brochures &amp; Guides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5"/>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5"/>
              </a:rPr>
              <a:t>Forms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6"/>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6"/>
              </a:rPr>
              <a:t>Frequently Asked Questions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7"/>
              </a:rPr>
              <a:t>Claims for Health Care Providers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8"/>
              </a:rPr>
              <a:t>Report an Injury</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9"/>
              </a:rPr>
              <a:t>Brochures &amp; Guides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0"/>
              </a:rPr>
              <a:t>Forms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1"/>
              </a:rPr>
              <a:t>Frequently Asked Questions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2"/>
              </a:rPr>
              <a:t>Return to Work</a:t>
            </a:r>
            <a:r>
              <a:rPr kumimoji="0" lang="en-US" altLang="en-US" sz="800" b="1" i="0" u="none" strike="noStrike" cap="none" normalizeH="0" baseline="0" dirty="0" smtClean="0">
                <a:ln>
                  <a:noFill/>
                </a:ln>
                <a:solidFill>
                  <a:srgbClr val="FFFFFF"/>
                </a:solidFill>
                <a:effectLst/>
                <a:latin typeface="Arial" pitchFamily="34" charset="0"/>
                <a:cs typeface="Arial" pitchFamily="34" charset="0"/>
                <a:hlinkClick r:id="rId72"/>
              </a:rPr>
              <a: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3"/>
              </a:rPr>
              <a:t>RTW for Workers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4"/>
              </a:rPr>
              <a:t>Return to Work Process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5"/>
              </a:rPr>
              <a:t>Forms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6"/>
              </a:rPr>
              <a:t>Resources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7"/>
              </a:rPr>
              <a:t>RTW for Employers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8"/>
              </a:rPr>
              <a:t>Return to Work Process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9"/>
              </a:rPr>
              <a:t>Develop a Return to Work Program</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0"/>
              </a:rPr>
              <a:t>Forms &amp; Templates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1"/>
              </a:rPr>
              <a:t>Resources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2"/>
              </a:rPr>
              <a:t>RTW for Health Care Providers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3"/>
              </a:rPr>
              <a:t>Your Role in Return to Work</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4"/>
              </a:rPr>
              <a:t>Forms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5"/>
              </a:rPr>
              <a:t>Resources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6"/>
              </a:rPr>
              <a:t>Identify Suitable Work</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7"/>
              </a:rPr>
              <a:t>About WSCC</a:t>
            </a:r>
            <a:r>
              <a:rPr kumimoji="0" lang="en-US" altLang="en-US" sz="800" b="1" i="0" u="none" strike="noStrike" cap="none" normalizeH="0" baseline="0" dirty="0" smtClean="0">
                <a:ln>
                  <a:noFill/>
                </a:ln>
                <a:solidFill>
                  <a:srgbClr val="FFFFFF"/>
                </a:solidFill>
                <a:effectLst/>
                <a:latin typeface="Arial" pitchFamily="34" charset="0"/>
                <a:cs typeface="Arial" pitchFamily="34" charset="0"/>
                <a:hlinkClick r:id="rId87"/>
              </a:rPr>
              <a: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8"/>
              </a:rPr>
              <a:t>The Meredith Principles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9"/>
              </a:rPr>
              <a:t>Vision, Mission &amp; Values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0"/>
              </a:rPr>
              <a:t>Governance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1"/>
              </a:rPr>
              <a:t>Governance Council</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2"/>
              </a:rPr>
              <a:t>Organizational Chart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3"/>
              </a:rPr>
              <a:t>President &amp; CEO</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4"/>
              </a:rPr>
              <a:t>Newsletters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5"/>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5"/>
              </a:rPr>
              <a:t>Reporting &amp; Accountability</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6"/>
              </a:rPr>
              <a:t>Corporate Plans and Reports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7"/>
              </a:rPr>
              <a:t>Financial Accountability</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8"/>
              </a:rPr>
              <a:t>Key Statistics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4"/>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9"/>
              </a:rPr>
              <a:t>Service Standards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6"/>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0"/>
              </a:rPr>
              <a:t>Policy &amp; Legislation</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6"/>
              </a:rPr>
              <a:t>Policy Manual</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1"/>
              </a:rPr>
              <a:t>Policy Development Process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5"/>
              </a:rPr>
              <a:t>Legislation</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7"/>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2"/>
              </a:rPr>
              <a:t>Stakeholder Engagement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3"/>
              </a:rPr>
              <a:t>Current Engagement Opportunities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1371600" marR="0" lvl="3" indent="0" algn="r"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4"/>
              </a:rPr>
              <a:t>Stakeholder Engagement Committee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8"/>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5"/>
              </a:rPr>
              <a:t>Partnerships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9"/>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3"/>
              </a:rPr>
              <a:t>Careers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10"/>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6"/>
              </a:rPr>
              <a:t>Tenders &amp; Proposals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914400" marR="0" lvl="2" indent="0" algn="r" defTabSz="914400" rtl="0" eaLnBrk="0" fontAlgn="base" latinLnBrk="0" hangingPunct="0">
              <a:lnSpc>
                <a:spcPct val="100000"/>
              </a:lnSpc>
              <a:spcBef>
                <a:spcPct val="0"/>
              </a:spcBef>
              <a:spcAft>
                <a:spcPct val="0"/>
              </a:spcAft>
              <a:buClrTx/>
              <a:buSzTx/>
              <a:buFontTx/>
              <a:buAutoNum type="arabicPeriod" startAt="11"/>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4" tooltip="Contact Us"/>
              </a:rPr>
              <a:t>Contact Us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74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13"/>
              </a:rPr>
              <a:t>SAFETY SHARE IS NOW LIVE!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Employers, collaborate and share workplace safety information.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hlinkClick r:id="rId13"/>
              </a:rPr>
              <a:t>More</a:t>
            </a:r>
            <a:endParaRPr kumimoji="0" lang="en-US" altLang="en-US" sz="1000" b="1"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74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14"/>
              </a:rPr>
              <a:t>WSCC CONNECT IS NOW LIVE!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View our new e-Business Services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hlinkClick r:id="rId14"/>
              </a:rPr>
              <a:t>More</a:t>
            </a:r>
            <a:endParaRPr kumimoji="0" lang="en-US" altLang="en-US" sz="1000" b="1"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74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89"/>
              </a:rPr>
              <a:t>OUR COMMITMENT TO YOU</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WSCC Vision, Mission, and Values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hlinkClick r:id="rId89"/>
              </a:rPr>
              <a:t>More</a:t>
            </a:r>
            <a:endParaRPr kumimoji="0" lang="en-US" altLang="en-US" sz="1000" b="1"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74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107"/>
              </a:rPr>
              <a:t>WSCC RELEASES NEW CODE OF PRACTICE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New Return to Work Program Development Code of Practice is available.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hlinkClick r:id="rId107"/>
              </a:rPr>
              <a:t>More</a:t>
            </a:r>
            <a:endParaRPr kumimoji="0" lang="en-US" altLang="en-US" sz="1000" b="1"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74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72"/>
              </a:rPr>
              <a:t>SAFE RETURN TO WORK</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During recovery early and safe return to work increases physical and mental...</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hlinkClick r:id="rId72"/>
              </a:rPr>
              <a:t>More</a:t>
            </a:r>
            <a:endParaRPr kumimoji="0" lang="en-US" altLang="en-US" sz="1000" b="1"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74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24"/>
              </a:rPr>
              <a:t>WHMIS 2015 IS HERE!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Familiarize yourself with the new system today!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hlinkClick r:id="rId24"/>
              </a:rPr>
              <a:t>More</a:t>
            </a:r>
            <a:endParaRPr kumimoji="0" lang="en-US" altLang="en-US" sz="1000" b="1"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7400" b="1" i="0" u="sng" strike="noStrike" cap="none" normalizeH="0" baseline="0" dirty="0" smtClean="0">
                <a:ln>
                  <a:noFill/>
                </a:ln>
                <a:solidFill>
                  <a:srgbClr val="77787A"/>
                </a:solidFill>
                <a:effectLst/>
                <a:latin typeface="Arial" pitchFamily="34" charset="0"/>
                <a:cs typeface="Arial" pitchFamily="34" charset="0"/>
              </a:rPr>
              <a:t> </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20"/>
              </a:rPr>
              <a:t>OHS REGULATIONS: IT'S THE LAW!</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New Occupational Health and Safety Regulations in effect.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hlinkClick r:id="rId20"/>
              </a:rPr>
              <a:t>More</a:t>
            </a:r>
            <a:endParaRPr kumimoji="0" lang="en-US" altLang="en-US" sz="1000" b="1"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AutoNum type="arabicPeriod"/>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rPr>
              <a:t>1</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2</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3</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4</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5</a:t>
            </a: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6</a:t>
            </a:r>
          </a:p>
          <a:p>
            <a:pPr marL="0" marR="0" lvl="0" indent="0" algn="l" defTabSz="914400" rtl="0" eaLnBrk="0" fontAlgn="base" latinLnBrk="0" hangingPunct="0">
              <a:lnSpc>
                <a:spcPct val="100000"/>
              </a:lnSpc>
              <a:spcBef>
                <a:spcPct val="0"/>
              </a:spcBef>
              <a:spcAft>
                <a:spcPct val="0"/>
              </a:spcAft>
              <a:buClrTx/>
              <a:buSzTx/>
              <a:buFontTx/>
              <a:buAutoNum type="arabicPeriod" startAt="7"/>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7</a:t>
            </a: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
              </a:rPr>
              <a:t>Previous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9"/>
              </a:rPr>
              <a:t>Next</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sng" strike="noStrike" cap="none" normalizeH="0" baseline="0" dirty="0" smtClean="0">
              <a:ln>
                <a:noFill/>
              </a:ln>
              <a:solidFill>
                <a:srgbClr val="1E2D59"/>
              </a:solidFill>
              <a:effectLst/>
              <a:latin typeface="myriad-pr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smtClean="0">
                <a:ln>
                  <a:noFill/>
                </a:ln>
                <a:solidFill>
                  <a:srgbClr val="1E2D59"/>
                </a:solidFill>
                <a:effectLst/>
                <a:latin typeface="myriad-pro"/>
                <a:cs typeface="Arial" pitchFamily="34" charset="0"/>
              </a:rPr>
              <a:t>Latest News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77787A"/>
                </a:solidFill>
                <a:effectLst/>
                <a:latin typeface="Arial" pitchFamily="34" charset="0"/>
                <a:cs typeface="Arial" pitchFamily="34" charset="0"/>
              </a:rPr>
              <a:t>January 28 / 2016</a:t>
            </a:r>
            <a:endParaRPr kumimoji="0" lang="en-US" altLang="en-US" sz="1000" b="1"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108"/>
              </a:rPr>
              <a:t>WSCC RELEASES VIDEO ON ASSESSMENT RATES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Welcome to Assessment Rates 101! In the WSCC’s first video for YouTube, join... </a:t>
            </a: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8"/>
              </a:rPr>
              <a:t>Read more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January 27 / 2016</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109"/>
              </a:rPr>
              <a:t>MEDIA RELEASE: WORKERS’ SAFETY AND COMPENSATION COMMISSION LAUNCH SAFETY FORUM FOR EMPLOYERS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Yellowknife, NT (January 25, 2016) – Today, the Workers’ Safety and... </a:t>
            </a: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09"/>
              </a:rPr>
              <a:t>Read more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January 22 / 2016</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1E2D59"/>
                </a:solidFill>
                <a:effectLst/>
                <a:latin typeface="Arial" pitchFamily="34" charset="0"/>
                <a:cs typeface="Arial" pitchFamily="34" charset="0"/>
                <a:hlinkClick r:id="rId110"/>
              </a:rPr>
              <a:t>WSCC CONNECT SERVICE DISRUPTION</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77787A"/>
                </a:solidFill>
                <a:effectLst/>
                <a:latin typeface="Arial" pitchFamily="34" charset="0"/>
                <a:cs typeface="Arial" pitchFamily="34" charset="0"/>
              </a:rPr>
              <a:t>WSCC Connect will be unavailable tonight from 5:00-9:00 MST. We apologize for... </a:t>
            </a: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10"/>
              </a:rPr>
              <a:t>Read more</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11"/>
              </a:rPr>
              <a:t>See all news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400" b="1" i="0" u="sng" strike="noStrike" cap="none" normalizeH="0" baseline="0" dirty="0" smtClean="0">
              <a:ln>
                <a:noFill/>
              </a:ln>
              <a:solidFill>
                <a:srgbClr val="1E2D59"/>
              </a:solidFill>
              <a:effectLst/>
              <a:latin typeface="myriad-pr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400" b="1" i="0" u="sng" strike="noStrike" cap="none" normalizeH="0" baseline="0" dirty="0" smtClean="0">
                <a:ln>
                  <a:noFill/>
                </a:ln>
                <a:solidFill>
                  <a:srgbClr val="1E2D59"/>
                </a:solidFill>
                <a:effectLst/>
                <a:latin typeface="myriad-pro"/>
                <a:cs typeface="Arial" pitchFamily="34" charset="0"/>
              </a:rPr>
              <a:t>Home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sng" strike="noStrike" cap="none" normalizeH="0" baseline="0" dirty="0" smtClean="0">
              <a:ln>
                <a:noFill/>
              </a:ln>
              <a:solidFill>
                <a:srgbClr val="1E2D59"/>
              </a:solidFill>
              <a:effectLst/>
              <a:latin typeface="myriad-pr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smtClean="0">
                <a:ln>
                  <a:noFill/>
                </a:ln>
                <a:solidFill>
                  <a:srgbClr val="1E2D59"/>
                </a:solidFill>
                <a:effectLst/>
                <a:latin typeface="myriad-pro"/>
                <a:cs typeface="Arial" pitchFamily="34" charset="0"/>
              </a:rPr>
              <a:t>Report an Injury</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dirty="0" smtClean="0">
                <a:ln>
                  <a:noFill/>
                </a:ln>
                <a:solidFill>
                  <a:srgbClr val="77787A"/>
                </a:solidFill>
                <a:effectLst/>
                <a:latin typeface="Arial" pitchFamily="34" charset="0"/>
                <a:cs typeface="Arial" pitchFamily="34" charset="0"/>
              </a:rPr>
              <a:t>Injury Reporting is the law. For information on reporting an injury, follow the links below.</a:t>
            </a:r>
            <a:endParaRPr kumimoji="0" lang="en-US" altLang="en-US" sz="1000" b="0" i="0" u="sng"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112"/>
              </a:rPr>
              <a:t>Workers</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113"/>
              </a:rPr>
              <a:t>Employers</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114"/>
              </a:rPr>
              <a:t>Health Care Providers</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sng" strike="noStrike" cap="none" normalizeH="0" baseline="0" dirty="0" smtClean="0">
              <a:ln>
                <a:noFill/>
              </a:ln>
              <a:solidFill>
                <a:srgbClr val="1E2D59"/>
              </a:solidFill>
              <a:effectLst/>
              <a:latin typeface="myriad-pr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smtClean="0">
                <a:ln>
                  <a:noFill/>
                </a:ln>
                <a:solidFill>
                  <a:srgbClr val="1E2D59"/>
                </a:solidFill>
                <a:effectLst/>
                <a:latin typeface="myriad-pro"/>
                <a:cs typeface="Arial" pitchFamily="34" charset="0"/>
              </a:rPr>
              <a:t>I want to...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sng" strike="noStrike" cap="none" normalizeH="0" baseline="0" dirty="0" smtClean="0">
                <a:ln>
                  <a:noFill/>
                </a:ln>
                <a:solidFill>
                  <a:srgbClr val="77787A"/>
                </a:solidFill>
                <a:effectLst/>
                <a:latin typeface="Arial" pitchFamily="34" charset="0"/>
                <a:cs typeface="Arial" pitchFamily="34" charset="0"/>
                <a:hlinkClick r:id="rId26"/>
              </a:rPr>
              <a:t>Download safety posters to display in my workplace</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23"/>
              </a:rPr>
              <a:t>Find information on hazards I could come across on the job </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86"/>
              </a:rPr>
              <a:t>Identify suitable work for an injured worker</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38"/>
              </a:rPr>
              <a:t>Register my business with the WSCC</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115"/>
              </a:rPr>
              <a:t>Legal</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116" tooltip="Access to Information"/>
              </a:rPr>
              <a:t>Access to Private Information</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117"/>
              </a:rPr>
              <a:t>Report Fraud</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sng" strike="noStrike" cap="none" normalizeH="0" baseline="0" dirty="0" smtClean="0">
                <a:ln>
                  <a:noFill/>
                </a:ln>
                <a:solidFill>
                  <a:srgbClr val="77787A"/>
                </a:solidFill>
                <a:effectLst/>
                <a:latin typeface="Arial" pitchFamily="34" charset="0"/>
                <a:cs typeface="Arial" pitchFamily="34" charset="0"/>
                <a:hlinkClick r:id="rId118"/>
              </a:rPr>
              <a:t>Media Centre</a:t>
            </a:r>
            <a:r>
              <a:rPr kumimoji="0" lang="en-US" altLang="en-US" sz="1000" b="1" i="0" u="sng" strike="noStrike" cap="none" normalizeH="0" baseline="0" dirty="0" smtClean="0">
                <a:ln>
                  <a:noFill/>
                </a:ln>
                <a:solidFill>
                  <a:srgbClr val="77787A"/>
                </a:solidFill>
                <a:effectLst/>
                <a:latin typeface="Arial" pitchFamily="34" charset="0"/>
                <a:cs typeface="Arial" pitchFamily="34" charset="0"/>
              </a:rPr>
              <a:t> </a:t>
            </a: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7"/>
              </a:rPr>
              <a:t>facebook</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800" b="1" i="0" u="sng" strike="noStrike" cap="none" normalizeH="0" baseline="0" dirty="0" smtClean="0">
                <a:ln>
                  <a:noFill/>
                </a:ln>
                <a:solidFill>
                  <a:srgbClr val="FFFFFF"/>
                </a:solidFill>
                <a:effectLst/>
                <a:latin typeface="Arial" pitchFamily="34" charset="0"/>
                <a:cs typeface="Arial" pitchFamily="34" charset="0"/>
                <a:hlinkClick r:id="rId8"/>
              </a:rPr>
              <a:t>twitter</a:t>
            </a:r>
            <a:endParaRPr kumimoji="0" lang="en-US" altLang="en-US" sz="1000" b="0" i="0" u="none"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smtClean="0">
                <a:ln>
                  <a:noFill/>
                </a:ln>
                <a:solidFill>
                  <a:srgbClr val="77787A"/>
                </a:solidFill>
                <a:effectLst/>
                <a:latin typeface="Arial" pitchFamily="34" charset="0"/>
                <a:cs typeface="Arial" pitchFamily="34" charset="0"/>
              </a:rPr>
              <a:t>Follow Us</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dirty="0" smtClean="0">
                <a:ln>
                  <a:noFill/>
                </a:ln>
                <a:solidFill>
                  <a:srgbClr val="77787A"/>
                </a:solidFill>
                <a:effectLst/>
                <a:latin typeface="Arial" pitchFamily="34" charset="0"/>
                <a:cs typeface="Arial" pitchFamily="34" charset="0"/>
              </a:rPr>
              <a:t>© 2015 Workers' Safety and Compensation Commission of the Northwest Territories and Nunavut</a:t>
            </a:r>
            <a:endParaRPr kumimoji="0" lang="en-US" altLang="en-US" sz="1000" b="1" i="0" u="sng" strike="noStrike" cap="none" normalizeH="0" baseline="0" dirty="0" smtClean="0">
              <a:ln>
                <a:noFill/>
              </a:ln>
              <a:solidFill>
                <a:srgbClr val="77787A"/>
              </a:solidFill>
              <a:effectLst/>
              <a:latin typeface="Arial" pitchFamily="34" charset="0"/>
              <a:cs typeface="Arial" pitchFamily="34" charset="0"/>
            </a:endParaRPr>
          </a:p>
        </p:txBody>
      </p:sp>
      <p:pic>
        <p:nvPicPr>
          <p:cNvPr id="1027" name="Picture 3" descr="Home">
            <a:hlinkClick r:id="rId9" tooltip="Home"/>
          </p:cNvPr>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4737100" y="-34226500"/>
            <a:ext cx="43434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wscc.nt.ca/sites/default/files/styles/slideshow/public/WSCC%20Connect%20-%20Web%20Slider%20ENG.png?itok=h7jOSdJn"/>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1835696" y="625289"/>
            <a:ext cx="5366700" cy="34434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6187" y="4653135"/>
            <a:ext cx="7402016" cy="830997"/>
          </a:xfrm>
          <a:prstGeom prst="rect">
            <a:avLst/>
          </a:prstGeom>
          <a:noFill/>
        </p:spPr>
        <p:txBody>
          <a:bodyPr wrap="square" rtlCol="0">
            <a:spAutoFit/>
          </a:bodyPr>
          <a:lstStyle/>
          <a:p>
            <a:pPr algn="ctr"/>
            <a:r>
              <a:rPr lang="en-US" sz="24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SAFETY SHARE</a:t>
            </a:r>
            <a:endParaRPr lang="en-US" sz="24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a:p>
            <a:pPr algn="ctr"/>
            <a:r>
              <a:rPr lang="en-US" sz="24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REPORT UNSAFE WORK</a:t>
            </a:r>
            <a:endParaRPr lang="en-US" sz="24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739714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5096" y="1210513"/>
            <a:ext cx="4637582" cy="466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p:txBody>
          <a:bodyPr/>
          <a:lstStyle/>
          <a:p>
            <a:r>
              <a:rPr lang="en-US" dirty="0" smtClean="0"/>
              <a:t>OHS APP</a:t>
            </a:r>
            <a:endParaRPr lang="en-US" dirty="0"/>
          </a:p>
        </p:txBody>
      </p:sp>
    </p:spTree>
    <p:extLst>
      <p:ext uri="{BB962C8B-B14F-4D97-AF65-F5344CB8AC3E}">
        <p14:creationId xmlns:p14="http://schemas.microsoft.com/office/powerpoint/2010/main" val="1067078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001000" cy="689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01974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671" y="1854434"/>
            <a:ext cx="7631092" cy="3878822"/>
          </a:xfrm>
        </p:spPr>
        <p:txBody>
          <a:bodyPr>
            <a:normAutofit fontScale="92500" lnSpcReduction="10000"/>
          </a:bodyPr>
          <a:lstStyle/>
          <a:p>
            <a:r>
              <a:rPr lang="en-US" dirty="0" smtClean="0"/>
              <a:t>Available on CCOHS: Free for NWT and NU, up to a 1000 + seats for online WHMIS 2015</a:t>
            </a:r>
          </a:p>
          <a:p>
            <a:r>
              <a:rPr lang="en-US" dirty="0" smtClean="0"/>
              <a:t>OHS Guide for small business</a:t>
            </a:r>
          </a:p>
          <a:p>
            <a:r>
              <a:rPr lang="en-US" dirty="0" smtClean="0"/>
              <a:t>CCOHS Web application: By 15 May</a:t>
            </a:r>
          </a:p>
          <a:p>
            <a:r>
              <a:rPr lang="en-US" dirty="0" smtClean="0"/>
              <a:t>First Aid Training: Throughout the Month</a:t>
            </a:r>
          </a:p>
          <a:p>
            <a:r>
              <a:rPr lang="en-US" dirty="0" smtClean="0"/>
              <a:t>NAOSH:  Week</a:t>
            </a:r>
          </a:p>
          <a:p>
            <a:r>
              <a:rPr lang="en-US" dirty="0" smtClean="0"/>
              <a:t>New Codes of Practice: Camps, Lead, Hazard Assessment,</a:t>
            </a:r>
          </a:p>
          <a:p>
            <a:r>
              <a:rPr lang="en-US" dirty="0" smtClean="0"/>
              <a:t>Posters, Pamphlets, Safety Sheets, Toolbox Talk Books, First Aid Registers all available.</a:t>
            </a:r>
          </a:p>
          <a:p>
            <a:endParaRPr lang="en-CA" dirty="0"/>
          </a:p>
        </p:txBody>
      </p:sp>
      <p:sp>
        <p:nvSpPr>
          <p:cNvPr id="2" name="Title 1"/>
          <p:cNvSpPr>
            <a:spLocks noGrp="1"/>
          </p:cNvSpPr>
          <p:nvPr>
            <p:ph type="title"/>
          </p:nvPr>
        </p:nvSpPr>
        <p:spPr/>
        <p:txBody>
          <a:bodyPr/>
          <a:lstStyle/>
          <a:p>
            <a:r>
              <a:rPr lang="en-US" dirty="0" smtClean="0"/>
              <a:t>Up Coming &amp; Current Items</a:t>
            </a:r>
            <a:endParaRPr lang="en-CA" dirty="0"/>
          </a:p>
        </p:txBody>
      </p:sp>
    </p:spTree>
    <p:extLst>
      <p:ext uri="{BB962C8B-B14F-4D97-AF65-F5344CB8AC3E}">
        <p14:creationId xmlns:p14="http://schemas.microsoft.com/office/powerpoint/2010/main" val="1927833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1560" y="2014126"/>
            <a:ext cx="7631093" cy="1080120"/>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b="1" i="0" kern="1200">
                <a:solidFill>
                  <a:srgbClr val="0093D0"/>
                </a:solidFill>
                <a:latin typeface="Verdana"/>
                <a:ea typeface="+mj-ea"/>
                <a:cs typeface="Verdana"/>
              </a:defRPr>
            </a:lvl1pPr>
          </a:lstStyle>
          <a:p>
            <a:pPr algn="ctr"/>
            <a:r>
              <a:rPr lang="en-CA" dirty="0" smtClean="0"/>
              <a:t>QUESTIONS?</a:t>
            </a:r>
            <a:endParaRPr lang="en-CA" dirty="0"/>
          </a:p>
        </p:txBody>
      </p:sp>
    </p:spTree>
    <p:extLst>
      <p:ext uri="{BB962C8B-B14F-4D97-AF65-F5344CB8AC3E}">
        <p14:creationId xmlns:p14="http://schemas.microsoft.com/office/powerpoint/2010/main" val="594800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endParaRPr lang="en-US" dirty="0" smtClean="0"/>
          </a:p>
          <a:p>
            <a:endParaRPr lang="en-US" dirty="0"/>
          </a:p>
        </p:txBody>
      </p:sp>
    </p:spTree>
    <p:extLst>
      <p:ext uri="{BB962C8B-B14F-4D97-AF65-F5344CB8AC3E}">
        <p14:creationId xmlns:p14="http://schemas.microsoft.com/office/powerpoint/2010/main" val="558565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457200"/>
            <a:ext cx="8458200" cy="882135"/>
          </a:xfrm>
        </p:spPr>
        <p:txBody>
          <a:bodyPr/>
          <a:lstStyle/>
          <a:p>
            <a:r>
              <a:rPr lang="en-CA" sz="3400" i="1" dirty="0" smtClean="0"/>
              <a:t> </a:t>
            </a:r>
            <a:r>
              <a:rPr lang="en-CA" sz="3200" i="1" dirty="0" smtClean="0"/>
              <a:t>Workers’ Safety &amp; Compensation Commission</a:t>
            </a:r>
            <a:endParaRPr lang="en-US" sz="3200" i="1" dirty="0"/>
          </a:p>
        </p:txBody>
      </p:sp>
      <p:sp>
        <p:nvSpPr>
          <p:cNvPr id="8" name="Content Placeholder 7"/>
          <p:cNvSpPr>
            <a:spLocks noGrp="1"/>
          </p:cNvSpPr>
          <p:nvPr>
            <p:ph idx="1"/>
          </p:nvPr>
        </p:nvSpPr>
        <p:spPr>
          <a:xfrm>
            <a:off x="533400" y="1524000"/>
            <a:ext cx="7932057" cy="4495800"/>
          </a:xfrm>
        </p:spPr>
        <p:txBody>
          <a:bodyPr>
            <a:normAutofit/>
          </a:bodyPr>
          <a:lstStyle/>
          <a:p>
            <a:r>
              <a:rPr lang="en-US" sz="2600" dirty="0" smtClean="0"/>
              <a:t>Northwest Territories and Nunavut  Worker Protection Administrators  </a:t>
            </a:r>
          </a:p>
          <a:p>
            <a:r>
              <a:rPr lang="en-US" i="1" dirty="0" smtClean="0"/>
              <a:t>-</a:t>
            </a:r>
            <a:r>
              <a:rPr lang="en-US" sz="2600" i="1" dirty="0" smtClean="0"/>
              <a:t> </a:t>
            </a:r>
            <a:r>
              <a:rPr lang="en-US" sz="2600" i="1" dirty="0" smtClean="0"/>
              <a:t>Safety Act and </a:t>
            </a:r>
            <a:r>
              <a:rPr lang="en-US" sz="2600" i="1" dirty="0" smtClean="0"/>
              <a:t>Safety </a:t>
            </a:r>
            <a:r>
              <a:rPr lang="en-US" sz="2600" i="1" dirty="0" smtClean="0"/>
              <a:t>Regulations </a:t>
            </a:r>
          </a:p>
          <a:p>
            <a:r>
              <a:rPr lang="en-US" sz="2600" i="1" dirty="0"/>
              <a:t>-</a:t>
            </a:r>
            <a:r>
              <a:rPr lang="en-US" sz="2600" i="1" dirty="0" smtClean="0"/>
              <a:t>Workers’ Compensation Acts</a:t>
            </a:r>
          </a:p>
          <a:p>
            <a:r>
              <a:rPr lang="en-US" sz="2600" i="1" dirty="0" smtClean="0"/>
              <a:t>-Mines Health and Safety Acts </a:t>
            </a:r>
          </a:p>
          <a:p>
            <a:r>
              <a:rPr lang="en-US" sz="2600" i="1" dirty="0" smtClean="0"/>
              <a:t>-Explosives Use Acts</a:t>
            </a:r>
            <a:r>
              <a:rPr lang="en-US" sz="2600" dirty="0" smtClean="0"/>
              <a:t> </a:t>
            </a:r>
          </a:p>
          <a:p>
            <a:r>
              <a:rPr lang="en-US" sz="2600" i="1" dirty="0" smtClean="0"/>
              <a:t>-Associated Regulations</a:t>
            </a:r>
          </a:p>
          <a:p>
            <a:r>
              <a:rPr lang="en-US" sz="2600" i="1" dirty="0" smtClean="0"/>
              <a:t>-Codes of Practice</a:t>
            </a:r>
          </a:p>
          <a:p>
            <a:endParaRPr lang="en-US" sz="2600" dirty="0"/>
          </a:p>
        </p:txBody>
      </p:sp>
    </p:spTree>
    <p:extLst>
      <p:ext uri="{BB962C8B-B14F-4D97-AF65-F5344CB8AC3E}">
        <p14:creationId xmlns:p14="http://schemas.microsoft.com/office/powerpoint/2010/main" val="2851814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Being Seen</a:t>
            </a:r>
            <a:endParaRPr lang="en-US" dirty="0"/>
          </a:p>
        </p:txBody>
      </p:sp>
    </p:spTree>
    <p:extLst>
      <p:ext uri="{BB962C8B-B14F-4D97-AF65-F5344CB8AC3E}">
        <p14:creationId xmlns:p14="http://schemas.microsoft.com/office/powerpoint/2010/main" val="7868945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1412776"/>
            <a:ext cx="8064896" cy="4248472"/>
          </a:xfrm>
        </p:spPr>
        <p:txBody>
          <a:bodyPr>
            <a:normAutofit fontScale="92500" lnSpcReduction="10000"/>
          </a:bodyPr>
          <a:lstStyle/>
          <a:p>
            <a:pPr marL="0" indent="0">
              <a:buNone/>
            </a:pPr>
            <a:r>
              <a:rPr lang="en-US" b="1" dirty="0" smtClean="0"/>
              <a:t>258. </a:t>
            </a:r>
            <a:r>
              <a:rPr lang="en-US" dirty="0" smtClean="0"/>
              <a:t>(2</a:t>
            </a:r>
            <a:r>
              <a:rPr lang="en-US" dirty="0"/>
              <a:t>) An employer or supplier shall ensure </a:t>
            </a:r>
            <a:r>
              <a:rPr lang="en-US" dirty="0" smtClean="0"/>
              <a:t>that</a:t>
            </a:r>
          </a:p>
          <a:p>
            <a:pPr marL="800100" lvl="2" indent="0">
              <a:buNone/>
            </a:pPr>
            <a:r>
              <a:rPr lang="en-US" dirty="0" smtClean="0"/>
              <a:t>		(a</a:t>
            </a:r>
            <a:r>
              <a:rPr lang="en-US" dirty="0"/>
              <a:t>) a wooden ladder or stepladder is </a:t>
            </a:r>
            <a:r>
              <a:rPr lang="en-US" dirty="0" smtClean="0"/>
              <a:t>not 					painted </a:t>
            </a:r>
            <a:r>
              <a:rPr lang="en-US" dirty="0"/>
              <a:t>with a substance other than </a:t>
            </a:r>
            <a:r>
              <a:rPr lang="en-US" dirty="0" smtClean="0"/>
              <a:t>a 					transparent coating;</a:t>
            </a:r>
          </a:p>
          <a:p>
            <a:pPr marL="0" indent="0">
              <a:buNone/>
            </a:pPr>
            <a:endParaRPr lang="en-US" b="1" dirty="0" smtClean="0"/>
          </a:p>
          <a:p>
            <a:pPr marL="0" indent="0">
              <a:buNone/>
            </a:pPr>
            <a:endParaRPr lang="en-US" b="1" dirty="0" smtClean="0"/>
          </a:p>
          <a:p>
            <a:pPr marL="0" indent="0">
              <a:buNone/>
            </a:pPr>
            <a:r>
              <a:rPr lang="en-US" b="1" dirty="0" smtClean="0"/>
              <a:t>260. </a:t>
            </a:r>
            <a:r>
              <a:rPr lang="en-US" dirty="0" smtClean="0"/>
              <a:t>(</a:t>
            </a:r>
            <a:r>
              <a:rPr lang="en-US" dirty="0"/>
              <a:t>2) An employer shall ensure that a worker </a:t>
            </a:r>
            <a:r>
              <a:rPr lang="en-US" dirty="0" smtClean="0"/>
              <a:t>does 				not </a:t>
            </a:r>
            <a:r>
              <a:rPr lang="en-US" dirty="0"/>
              <a:t>work from either of the </a:t>
            </a:r>
            <a:r>
              <a:rPr lang="en-US" dirty="0">
                <a:solidFill>
                  <a:srgbClr val="FF0000"/>
                </a:solidFill>
              </a:rPr>
              <a:t>top two rungs </a:t>
            </a:r>
            <a:r>
              <a:rPr lang="en-US" dirty="0"/>
              <a:t>or 	</a:t>
            </a:r>
            <a:r>
              <a:rPr lang="en-US" dirty="0" smtClean="0"/>
              <a:t>			steps </a:t>
            </a:r>
            <a:r>
              <a:rPr lang="en-US" dirty="0"/>
              <a:t>of a portable ladder, unless the ladder is </a:t>
            </a:r>
            <a:r>
              <a:rPr lang="en-US" dirty="0" smtClean="0"/>
              <a:t>			a stepladder </a:t>
            </a:r>
            <a:r>
              <a:rPr lang="en-US" dirty="0"/>
              <a:t>that has a platform equipped </a:t>
            </a:r>
            <a:r>
              <a:rPr lang="en-US" dirty="0" smtClean="0"/>
              <a:t>				with </a:t>
            </a:r>
            <a:r>
              <a:rPr lang="en-US" dirty="0"/>
              <a:t>a </a:t>
            </a:r>
            <a:r>
              <a:rPr lang="en-US" dirty="0" smtClean="0"/>
              <a:t>suitable </a:t>
            </a:r>
            <a:r>
              <a:rPr lang="en-US" dirty="0"/>
              <a:t>handrail.</a:t>
            </a:r>
          </a:p>
          <a:p>
            <a:pPr marL="0" indent="0">
              <a:buNone/>
            </a:pPr>
            <a:endParaRPr lang="en-US" dirty="0" smtClean="0"/>
          </a:p>
          <a:p>
            <a:endParaRPr lang="en-US" dirty="0"/>
          </a:p>
        </p:txBody>
      </p:sp>
      <p:sp>
        <p:nvSpPr>
          <p:cNvPr id="2" name="Title 1"/>
          <p:cNvSpPr>
            <a:spLocks noGrp="1"/>
          </p:cNvSpPr>
          <p:nvPr>
            <p:ph type="title"/>
          </p:nvPr>
        </p:nvSpPr>
        <p:spPr>
          <a:xfrm>
            <a:off x="1043608" y="620688"/>
            <a:ext cx="7631093" cy="720080"/>
          </a:xfrm>
        </p:spPr>
        <p:txBody>
          <a:bodyPr>
            <a:normAutofit/>
          </a:bodyPr>
          <a:lstStyle/>
          <a:p>
            <a:r>
              <a:rPr lang="en-US" dirty="0" smtClean="0"/>
              <a:t>Ladders</a:t>
            </a:r>
            <a:endParaRPr lang="en-US" dirty="0"/>
          </a:p>
        </p:txBody>
      </p:sp>
    </p:spTree>
    <p:extLst>
      <p:ext uri="{BB962C8B-B14F-4D97-AF65-F5344CB8AC3E}">
        <p14:creationId xmlns:p14="http://schemas.microsoft.com/office/powerpoint/2010/main" val="20128739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ertH\Pictures\20151015_1408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4664" y="692696"/>
            <a:ext cx="3857625"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062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1800" y="716699"/>
            <a:ext cx="3816424" cy="5088565"/>
          </a:xfrm>
        </p:spPr>
      </p:pic>
    </p:spTree>
    <p:extLst>
      <p:ext uri="{BB962C8B-B14F-4D97-AF65-F5344CB8AC3E}">
        <p14:creationId xmlns:p14="http://schemas.microsoft.com/office/powerpoint/2010/main" val="8132487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buFont typeface="Arial" panose="020B0604020202020204" pitchFamily="34" charset="0"/>
              <a:buChar char="•"/>
            </a:pPr>
            <a:r>
              <a:rPr lang="en-US" sz="1600" dirty="0" smtClean="0"/>
              <a:t>1 </a:t>
            </a:r>
            <a:r>
              <a:rPr lang="en-US" sz="1600" dirty="0"/>
              <a:t>in 5 claims were slip/trip/fall (20.7%)</a:t>
            </a:r>
          </a:p>
          <a:p>
            <a:pPr lvl="0">
              <a:buFont typeface="Arial" panose="020B0604020202020204" pitchFamily="34" charset="0"/>
              <a:buChar char="•"/>
            </a:pPr>
            <a:endParaRPr lang="en-US" sz="1600" dirty="0"/>
          </a:p>
          <a:p>
            <a:pPr>
              <a:buFont typeface="Arial" panose="020B0604020202020204" pitchFamily="34" charset="0"/>
              <a:buChar char="•"/>
            </a:pPr>
            <a:r>
              <a:rPr lang="en-US" sz="1600" dirty="0"/>
              <a:t>October saw the most </a:t>
            </a:r>
            <a:r>
              <a:rPr lang="en-US" sz="1600" dirty="0" smtClean="0"/>
              <a:t>injuries </a:t>
            </a:r>
          </a:p>
          <a:p>
            <a:pPr marL="0" indent="0">
              <a:buNone/>
            </a:pPr>
            <a:endParaRPr lang="en-US" sz="1600" dirty="0"/>
          </a:p>
          <a:p>
            <a:pPr lvl="0">
              <a:buFont typeface="Arial" panose="020B0604020202020204" pitchFamily="34" charset="0"/>
              <a:buChar char="•"/>
            </a:pPr>
            <a:r>
              <a:rPr lang="en-US" sz="1600" dirty="0" smtClean="0"/>
              <a:t>Knees most </a:t>
            </a:r>
            <a:r>
              <a:rPr lang="en-US" sz="1600" dirty="0"/>
              <a:t>commonly injured body part.</a:t>
            </a:r>
          </a:p>
          <a:p>
            <a:pPr lvl="0">
              <a:buFont typeface="Arial" panose="020B0604020202020204" pitchFamily="34" charset="0"/>
              <a:buChar char="•"/>
            </a:pPr>
            <a:endParaRPr lang="en-US" sz="1600" dirty="0"/>
          </a:p>
          <a:p>
            <a:pPr lvl="0">
              <a:buFont typeface="Arial" panose="020B0604020202020204" pitchFamily="34" charset="0"/>
              <a:buChar char="•"/>
            </a:pPr>
            <a:r>
              <a:rPr lang="en-US" sz="1600" dirty="0"/>
              <a:t>WSCC:</a:t>
            </a:r>
          </a:p>
          <a:p>
            <a:pPr marL="800100" lvl="1" indent="-342900">
              <a:buFont typeface="Arial" panose="020B0604020202020204" pitchFamily="34" charset="0"/>
              <a:buChar char="•"/>
            </a:pPr>
            <a:r>
              <a:rPr lang="en-US" sz="1600" dirty="0"/>
              <a:t>On average received 1.92 </a:t>
            </a:r>
            <a:r>
              <a:rPr lang="en-US" sz="1600" dirty="0" smtClean="0"/>
              <a:t>claims </a:t>
            </a:r>
            <a:r>
              <a:rPr lang="en-US" sz="1600" dirty="0"/>
              <a:t>per day.</a:t>
            </a:r>
          </a:p>
          <a:p>
            <a:pPr marL="800100" lvl="1" indent="-342900">
              <a:buFont typeface="Arial" panose="020B0604020202020204" pitchFamily="34" charset="0"/>
              <a:buChar char="•"/>
            </a:pPr>
            <a:r>
              <a:rPr lang="en-US" sz="1600" dirty="0"/>
              <a:t>paid out approximately $4,866,870 to 798 </a:t>
            </a:r>
            <a:r>
              <a:rPr lang="en-US" sz="1600" dirty="0" smtClean="0"/>
              <a:t>claims </a:t>
            </a:r>
          </a:p>
          <a:p>
            <a:pPr marL="800100" lvl="1" indent="-342900">
              <a:buFont typeface="Arial" panose="020B0604020202020204" pitchFamily="34" charset="0"/>
              <a:buChar char="•"/>
            </a:pPr>
            <a:r>
              <a:rPr lang="en-US" sz="1600" dirty="0" smtClean="0"/>
              <a:t>5 </a:t>
            </a:r>
            <a:r>
              <a:rPr lang="en-US" sz="1600" dirty="0"/>
              <a:t>years, average </a:t>
            </a:r>
            <a:r>
              <a:rPr lang="en-US" sz="1600" dirty="0" smtClean="0"/>
              <a:t>claim </a:t>
            </a:r>
            <a:r>
              <a:rPr lang="en-US" sz="1600" dirty="0"/>
              <a:t>costs $5,785.95.</a:t>
            </a:r>
          </a:p>
          <a:p>
            <a:endParaRPr lang="en-US" dirty="0"/>
          </a:p>
        </p:txBody>
      </p:sp>
      <p:sp>
        <p:nvSpPr>
          <p:cNvPr id="2" name="Title 1"/>
          <p:cNvSpPr>
            <a:spLocks noGrp="1"/>
          </p:cNvSpPr>
          <p:nvPr>
            <p:ph type="title"/>
          </p:nvPr>
        </p:nvSpPr>
        <p:spPr/>
        <p:txBody>
          <a:bodyPr>
            <a:normAutofit fontScale="90000"/>
          </a:bodyPr>
          <a:lstStyle/>
          <a:p>
            <a:r>
              <a:rPr lang="en-US" dirty="0" smtClean="0"/>
              <a:t>2015 Slips Trips and Fall Statistics:</a:t>
            </a:r>
            <a:endParaRPr lang="en-US" dirty="0"/>
          </a:p>
        </p:txBody>
      </p:sp>
    </p:spTree>
    <p:extLst>
      <p:ext uri="{BB962C8B-B14F-4D97-AF65-F5344CB8AC3E}">
        <p14:creationId xmlns:p14="http://schemas.microsoft.com/office/powerpoint/2010/main" val="16054669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BertH\Pictures\Inuvik\20160217_1118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764704"/>
            <a:ext cx="6858000"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8720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3188326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ertH\Pictures\20151015_141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3186" y="764704"/>
            <a:ext cx="3857625"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9857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702" y="980728"/>
            <a:ext cx="8320924" cy="4680520"/>
          </a:xfrm>
        </p:spPr>
      </p:pic>
    </p:spTree>
    <p:extLst>
      <p:ext uri="{BB962C8B-B14F-4D97-AF65-F5344CB8AC3E}">
        <p14:creationId xmlns:p14="http://schemas.microsoft.com/office/powerpoint/2010/main" val="2565730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1268760"/>
            <a:ext cx="5940598" cy="4455449"/>
          </a:xfrm>
        </p:spPr>
      </p:pic>
    </p:spTree>
    <p:extLst>
      <p:ext uri="{BB962C8B-B14F-4D97-AF65-F5344CB8AC3E}">
        <p14:creationId xmlns:p14="http://schemas.microsoft.com/office/powerpoint/2010/main" val="158870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0" indent="0">
              <a:buNone/>
            </a:pPr>
            <a:r>
              <a:rPr lang="en-US" dirty="0" smtClean="0"/>
              <a:t>Safety responsibilities mandated by:</a:t>
            </a:r>
          </a:p>
          <a:p>
            <a:r>
              <a:rPr lang="en-US" dirty="0" smtClean="0"/>
              <a:t>external legislation and regulation</a:t>
            </a:r>
          </a:p>
          <a:p>
            <a:r>
              <a:rPr lang="en-US" dirty="0" smtClean="0"/>
              <a:t>internal corporate policies, guides, manuals and best practices </a:t>
            </a:r>
          </a:p>
          <a:p>
            <a:endParaRPr lang="en-CA" dirty="0" smtClean="0"/>
          </a:p>
        </p:txBody>
      </p:sp>
      <p:sp>
        <p:nvSpPr>
          <p:cNvPr id="7" name="Title 6"/>
          <p:cNvSpPr>
            <a:spLocks noGrp="1"/>
          </p:cNvSpPr>
          <p:nvPr>
            <p:ph type="title"/>
          </p:nvPr>
        </p:nvSpPr>
        <p:spPr/>
        <p:txBody>
          <a:bodyPr>
            <a:normAutofit/>
          </a:bodyPr>
          <a:lstStyle/>
          <a:p>
            <a:r>
              <a:rPr lang="en-CA" dirty="0" smtClean="0"/>
              <a:t>Authorities &amp; Legal Obligations</a:t>
            </a:r>
            <a:endParaRPr lang="en-US" dirty="0"/>
          </a:p>
        </p:txBody>
      </p:sp>
      <p:pic>
        <p:nvPicPr>
          <p:cNvPr id="1026" name="Picture 2" descr="C:\Users\Paul\Documents\AA Al Ain Municipality Project\Training Department\Task B\Fotolia\Fotolia_560568_XS.jpg"/>
          <p:cNvPicPr>
            <a:picLocks noGrp="1" noChangeAspect="1" noChangeArrowheads="1"/>
          </p:cNvPicPr>
          <p:nvPr>
            <p:ph type="pic" sz="quarter" idx="4294967295"/>
          </p:nvPr>
        </p:nvPicPr>
        <p:blipFill rotWithShape="1">
          <a:blip r:embed="rId3" cstate="screen"/>
          <a:srcRect l="914" t="4106" b="6715"/>
          <a:stretch/>
        </p:blipFill>
        <p:spPr>
          <a:xfrm>
            <a:off x="6242050" y="4038600"/>
            <a:ext cx="2901950" cy="2382838"/>
          </a:xfrm>
        </p:spPr>
      </p:pic>
      <p:sp>
        <p:nvSpPr>
          <p:cNvPr id="5" name="TextBox 4"/>
          <p:cNvSpPr txBox="1"/>
          <p:nvPr/>
        </p:nvSpPr>
        <p:spPr>
          <a:xfrm>
            <a:off x="685800" y="990599"/>
            <a:ext cx="7924800" cy="369332"/>
          </a:xfrm>
          <a:prstGeom prst="rect">
            <a:avLst/>
          </a:prstGeom>
          <a:noFill/>
        </p:spPr>
        <p:txBody>
          <a:bodyPr wrap="square" rtlCol="0">
            <a:spAutoFit/>
          </a:bodyPr>
          <a:lstStyle/>
          <a:p>
            <a:endParaRPr lang="en-CA" dirty="0"/>
          </a:p>
        </p:txBody>
      </p:sp>
    </p:spTree>
    <p:extLst>
      <p:ext uri="{BB962C8B-B14F-4D97-AF65-F5344CB8AC3E}">
        <p14:creationId xmlns:p14="http://schemas.microsoft.com/office/powerpoint/2010/main" val="15072972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691257"/>
            <a:ext cx="6984776" cy="5238583"/>
          </a:xfrm>
        </p:spPr>
      </p:pic>
    </p:spTree>
    <p:extLst>
      <p:ext uri="{BB962C8B-B14F-4D97-AF65-F5344CB8AC3E}">
        <p14:creationId xmlns:p14="http://schemas.microsoft.com/office/powerpoint/2010/main" val="142341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2348880"/>
            <a:ext cx="7631092" cy="3238484"/>
          </a:xfrm>
        </p:spPr>
        <p:txBody>
          <a:bodyPr/>
          <a:lstStyle/>
          <a:p>
            <a:r>
              <a:rPr lang="en-US" dirty="0" smtClean="0"/>
              <a:t>Keep door unobstructed</a:t>
            </a:r>
          </a:p>
          <a:p>
            <a:r>
              <a:rPr lang="en-US" dirty="0" smtClean="0"/>
              <a:t>Not used for storage </a:t>
            </a:r>
          </a:p>
          <a:p>
            <a:r>
              <a:rPr lang="en-US" dirty="0" smtClean="0"/>
              <a:t>Ensure safe egress </a:t>
            </a:r>
          </a:p>
          <a:p>
            <a:endParaRPr lang="en-US" dirty="0"/>
          </a:p>
        </p:txBody>
      </p:sp>
      <p:sp>
        <p:nvSpPr>
          <p:cNvPr id="2" name="Title 1"/>
          <p:cNvSpPr>
            <a:spLocks noGrp="1"/>
          </p:cNvSpPr>
          <p:nvPr>
            <p:ph type="title"/>
          </p:nvPr>
        </p:nvSpPr>
        <p:spPr/>
        <p:txBody>
          <a:bodyPr/>
          <a:lstStyle/>
          <a:p>
            <a:r>
              <a:rPr lang="en-US" dirty="0" smtClean="0"/>
              <a:t>EMERGENCY EXITS</a:t>
            </a:r>
            <a:endParaRPr lang="en-US" dirty="0"/>
          </a:p>
        </p:txBody>
      </p:sp>
    </p:spTree>
    <p:extLst>
      <p:ext uri="{BB962C8B-B14F-4D97-AF65-F5344CB8AC3E}">
        <p14:creationId xmlns:p14="http://schemas.microsoft.com/office/powerpoint/2010/main" val="40184663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kk\Pictures\2016\Hall Beach\1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980728"/>
            <a:ext cx="6542470" cy="490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7656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620688"/>
            <a:ext cx="4155926" cy="5541235"/>
          </a:xfrm>
          <a:prstGeom prst="rect">
            <a:avLst/>
          </a:prstGeom>
        </p:spPr>
      </p:pic>
    </p:spTree>
    <p:extLst>
      <p:ext uri="{BB962C8B-B14F-4D97-AF65-F5344CB8AC3E}">
        <p14:creationId xmlns:p14="http://schemas.microsoft.com/office/powerpoint/2010/main" val="1869178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r>
              <a:rPr lang="en-US" dirty="0" smtClean="0"/>
              <a:t>Knives</a:t>
            </a:r>
          </a:p>
          <a:p>
            <a:r>
              <a:rPr lang="en-US" dirty="0" smtClean="0"/>
              <a:t>Grinders </a:t>
            </a:r>
          </a:p>
          <a:p>
            <a:endParaRPr lang="en-US" dirty="0"/>
          </a:p>
        </p:txBody>
      </p:sp>
      <p:sp>
        <p:nvSpPr>
          <p:cNvPr id="2" name="Title 1"/>
          <p:cNvSpPr>
            <a:spLocks noGrp="1"/>
          </p:cNvSpPr>
          <p:nvPr>
            <p:ph type="title"/>
          </p:nvPr>
        </p:nvSpPr>
        <p:spPr/>
        <p:txBody>
          <a:bodyPr/>
          <a:lstStyle/>
          <a:p>
            <a:r>
              <a:rPr lang="en-US" dirty="0" smtClean="0"/>
              <a:t>HAND TOOLS</a:t>
            </a:r>
            <a:endParaRPr lang="en-US" dirty="0"/>
          </a:p>
        </p:txBody>
      </p:sp>
    </p:spTree>
    <p:extLst>
      <p:ext uri="{BB962C8B-B14F-4D97-AF65-F5344CB8AC3E}">
        <p14:creationId xmlns:p14="http://schemas.microsoft.com/office/powerpoint/2010/main" val="9162583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ertH\Pictures\Inuvik\20160217_1012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64704"/>
            <a:ext cx="2852936" cy="2216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775084"/>
            <a:ext cx="3923928" cy="220721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780" y="3284984"/>
            <a:ext cx="3546140" cy="265960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8" y="3062304"/>
            <a:ext cx="4139952" cy="3104964"/>
          </a:xfrm>
          <a:prstGeom prst="rect">
            <a:avLst/>
          </a:prstGeom>
        </p:spPr>
      </p:pic>
    </p:spTree>
    <p:extLst>
      <p:ext uri="{BB962C8B-B14F-4D97-AF65-F5344CB8AC3E}">
        <p14:creationId xmlns:p14="http://schemas.microsoft.com/office/powerpoint/2010/main" val="26792871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r>
              <a:rPr lang="en-US" dirty="0" smtClean="0"/>
              <a:t>Training</a:t>
            </a:r>
          </a:p>
          <a:p>
            <a:r>
              <a:rPr lang="en-US" dirty="0" smtClean="0"/>
              <a:t>Storage</a:t>
            </a:r>
          </a:p>
          <a:p>
            <a:r>
              <a:rPr lang="en-US" dirty="0" smtClean="0"/>
              <a:t>Labels</a:t>
            </a:r>
          </a:p>
          <a:p>
            <a:r>
              <a:rPr lang="en-US" dirty="0" smtClean="0"/>
              <a:t>SDS </a:t>
            </a:r>
          </a:p>
          <a:p>
            <a:endParaRPr lang="en-US" dirty="0"/>
          </a:p>
        </p:txBody>
      </p:sp>
      <p:sp>
        <p:nvSpPr>
          <p:cNvPr id="2" name="Title 1"/>
          <p:cNvSpPr>
            <a:spLocks noGrp="1"/>
          </p:cNvSpPr>
          <p:nvPr>
            <p:ph type="title"/>
          </p:nvPr>
        </p:nvSpPr>
        <p:spPr/>
        <p:txBody>
          <a:bodyPr/>
          <a:lstStyle/>
          <a:p>
            <a:r>
              <a:rPr lang="en-US" dirty="0" smtClean="0"/>
              <a:t>WHMIS</a:t>
            </a:r>
            <a:endParaRPr lang="en-US" dirty="0"/>
          </a:p>
        </p:txBody>
      </p:sp>
    </p:spTree>
    <p:extLst>
      <p:ext uri="{BB962C8B-B14F-4D97-AF65-F5344CB8AC3E}">
        <p14:creationId xmlns:p14="http://schemas.microsoft.com/office/powerpoint/2010/main" val="37993547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ertH\Pictures\20151026_1535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3187" y="764704"/>
            <a:ext cx="3857625"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1344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745263"/>
            <a:ext cx="7128792" cy="5346595"/>
          </a:xfrm>
        </p:spPr>
      </p:pic>
    </p:spTree>
    <p:extLst>
      <p:ext uri="{BB962C8B-B14F-4D97-AF65-F5344CB8AC3E}">
        <p14:creationId xmlns:p14="http://schemas.microsoft.com/office/powerpoint/2010/main" val="35521258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1556792"/>
            <a:ext cx="8136903" cy="4392488"/>
          </a:xfrm>
        </p:spPr>
        <p:txBody>
          <a:bodyPr/>
          <a:lstStyle/>
          <a:p>
            <a:pPr marL="0" lvl="0" indent="0">
              <a:buNone/>
            </a:pPr>
            <a:r>
              <a:rPr lang="en-US" sz="1800" b="1" dirty="0"/>
              <a:t>If a building has asbestos-containing material, all factors are considered to determine which  method for controlling the material is appropriate. </a:t>
            </a:r>
            <a:endParaRPr lang="en-US" sz="1800" b="1" dirty="0" smtClean="0"/>
          </a:p>
          <a:p>
            <a:pPr marL="0" lvl="0" indent="0">
              <a:buNone/>
            </a:pPr>
            <a:endParaRPr lang="en-US" sz="1800" b="1" dirty="0"/>
          </a:p>
          <a:p>
            <a:pPr marL="0" lvl="0" indent="0">
              <a:buNone/>
            </a:pPr>
            <a:r>
              <a:rPr lang="en-US" sz="1800" b="1" dirty="0" smtClean="0"/>
              <a:t>The </a:t>
            </a:r>
            <a:r>
              <a:rPr lang="en-US" sz="1800" b="1" dirty="0"/>
              <a:t>Control methods include: </a:t>
            </a:r>
            <a:endParaRPr lang="en-CA" sz="1800" b="1" dirty="0"/>
          </a:p>
          <a:p>
            <a:pPr lvl="1">
              <a:buFont typeface="Arial" panose="020B0604020202020204" pitchFamily="34" charset="0"/>
              <a:buChar char="•"/>
            </a:pPr>
            <a:r>
              <a:rPr lang="en-US" sz="1800" b="1" dirty="0"/>
              <a:t>Asbestos Abatement:  </a:t>
            </a:r>
            <a:r>
              <a:rPr lang="en-US" sz="1800" dirty="0"/>
              <a:t>Remove asbestos material and replace it with non-asbestos material, </a:t>
            </a:r>
            <a:r>
              <a:rPr lang="en-US" sz="1800" dirty="0" smtClean="0"/>
              <a:t>APN Required</a:t>
            </a:r>
            <a:endParaRPr lang="en-CA" sz="1800" dirty="0"/>
          </a:p>
          <a:p>
            <a:pPr lvl="1">
              <a:buFont typeface="Arial" panose="020B0604020202020204" pitchFamily="34" charset="0"/>
              <a:buChar char="•"/>
            </a:pPr>
            <a:r>
              <a:rPr lang="en-US" sz="1800" b="1" dirty="0"/>
              <a:t>Asbestos Management Plan:  </a:t>
            </a:r>
            <a:r>
              <a:rPr lang="en-US" sz="1800" dirty="0"/>
              <a:t>Ensure the material is not friable, is kept in good condition, and is inspected regularly</a:t>
            </a:r>
            <a:endParaRPr lang="en-CA" sz="1800" dirty="0"/>
          </a:p>
          <a:p>
            <a:pPr lvl="1">
              <a:buFont typeface="Arial" panose="020B0604020202020204" pitchFamily="34" charset="0"/>
              <a:buChar char="•"/>
            </a:pPr>
            <a:r>
              <a:rPr lang="en-US" sz="1800" b="1" dirty="0"/>
              <a:t>Encapsulate Asbestos:  </a:t>
            </a:r>
            <a:r>
              <a:rPr lang="en-US" sz="1800" dirty="0"/>
              <a:t>Provide a covering that will prevent </a:t>
            </a:r>
            <a:r>
              <a:rPr lang="en-US" sz="1800" dirty="0" smtClean="0"/>
              <a:t>fibers </a:t>
            </a:r>
            <a:r>
              <a:rPr lang="en-US" sz="1800" dirty="0"/>
              <a:t>from being released </a:t>
            </a:r>
            <a:endParaRPr lang="en-CA" sz="1800" dirty="0"/>
          </a:p>
          <a:p>
            <a:pPr lvl="1">
              <a:buFont typeface="Arial" panose="020B0604020202020204" pitchFamily="34" charset="0"/>
              <a:buChar char="•"/>
            </a:pPr>
            <a:r>
              <a:rPr lang="en-US" sz="1800" b="1" dirty="0"/>
              <a:t>Enclose/Conceal Asbestos:  </a:t>
            </a:r>
            <a:r>
              <a:rPr lang="en-US" sz="1800" dirty="0"/>
              <a:t>Provide a solid barrier to prevent access to the asbestos material</a:t>
            </a:r>
          </a:p>
          <a:p>
            <a:pPr marL="0" indent="0">
              <a:buNone/>
            </a:pPr>
            <a:endParaRPr lang="en-CA" dirty="0"/>
          </a:p>
        </p:txBody>
      </p:sp>
      <p:sp>
        <p:nvSpPr>
          <p:cNvPr id="2" name="Title 1"/>
          <p:cNvSpPr>
            <a:spLocks noGrp="1"/>
          </p:cNvSpPr>
          <p:nvPr>
            <p:ph type="title"/>
          </p:nvPr>
        </p:nvSpPr>
        <p:spPr>
          <a:xfrm>
            <a:off x="1009670" y="609709"/>
            <a:ext cx="7631093" cy="803067"/>
          </a:xfrm>
        </p:spPr>
        <p:txBody>
          <a:bodyPr/>
          <a:lstStyle/>
          <a:p>
            <a:r>
              <a:rPr lang="en-US" sz="2400" dirty="0" smtClean="0"/>
              <a:t>Asbestos in </a:t>
            </a:r>
            <a:r>
              <a:rPr lang="en-US" sz="2400" dirty="0"/>
              <a:t>your buildings?</a:t>
            </a:r>
            <a:endParaRPr lang="en-CA" sz="2400" dirty="0"/>
          </a:p>
        </p:txBody>
      </p:sp>
    </p:spTree>
    <p:extLst>
      <p:ext uri="{BB962C8B-B14F-4D97-AF65-F5344CB8AC3E}">
        <p14:creationId xmlns:p14="http://schemas.microsoft.com/office/powerpoint/2010/main" val="4636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62000" y="1524000"/>
            <a:ext cx="7848600" cy="3962400"/>
          </a:xfrm>
        </p:spPr>
        <p:txBody>
          <a:bodyPr/>
          <a:lstStyle/>
          <a:p>
            <a:pPr>
              <a:buNone/>
            </a:pPr>
            <a:r>
              <a:rPr lang="en-US" b="1" dirty="0" smtClean="0"/>
              <a:t>Federal Legislation Criminal Code 217.1:</a:t>
            </a:r>
          </a:p>
          <a:p>
            <a:pPr marL="231775" indent="-231775">
              <a:buNone/>
            </a:pPr>
            <a:r>
              <a:rPr lang="en-US" i="1" dirty="0" smtClean="0"/>
              <a:t>“…everyone who undertakes, or has authority to direct how another person does work or performs a task is under legal duty to take reasonable steps to prevent bodily harm to that person, or any other person, arising from that work or task.”</a:t>
            </a:r>
            <a:endParaRPr lang="en-US" i="1" dirty="0"/>
          </a:p>
        </p:txBody>
      </p:sp>
      <p:sp>
        <p:nvSpPr>
          <p:cNvPr id="7" name="Title 6"/>
          <p:cNvSpPr>
            <a:spLocks noGrp="1"/>
          </p:cNvSpPr>
          <p:nvPr>
            <p:ph type="title"/>
          </p:nvPr>
        </p:nvSpPr>
        <p:spPr>
          <a:xfrm>
            <a:off x="0" y="0"/>
            <a:ext cx="9144000" cy="1219200"/>
          </a:xfrm>
        </p:spPr>
        <p:txBody>
          <a:bodyPr>
            <a:normAutofit fontScale="90000"/>
          </a:bodyPr>
          <a:lstStyle/>
          <a:p>
            <a:r>
              <a:rPr lang="en-US" dirty="0" smtClean="0"/>
              <a:t/>
            </a:r>
            <a:br>
              <a:rPr lang="en-US" dirty="0" smtClean="0"/>
            </a:br>
            <a:r>
              <a:rPr lang="en-US" dirty="0" smtClean="0"/>
              <a:t/>
            </a:r>
            <a:br>
              <a:rPr lang="en-US" dirty="0" smtClean="0"/>
            </a:br>
            <a:endParaRPr lang="en-US" dirty="0"/>
          </a:p>
        </p:txBody>
      </p:sp>
      <p:sp>
        <p:nvSpPr>
          <p:cNvPr id="5" name="TextBox 4"/>
          <p:cNvSpPr txBox="1"/>
          <p:nvPr/>
        </p:nvSpPr>
        <p:spPr>
          <a:xfrm>
            <a:off x="685800" y="990599"/>
            <a:ext cx="7924800" cy="369332"/>
          </a:xfrm>
          <a:prstGeom prst="rect">
            <a:avLst/>
          </a:prstGeom>
          <a:noFill/>
        </p:spPr>
        <p:txBody>
          <a:bodyPr wrap="square" rtlCol="0">
            <a:spAutoFit/>
          </a:bodyPr>
          <a:lstStyle/>
          <a:p>
            <a:endParaRPr lang="en-CA" dirty="0"/>
          </a:p>
        </p:txBody>
      </p:sp>
    </p:spTree>
    <p:extLst>
      <p:ext uri="{BB962C8B-B14F-4D97-AF65-F5344CB8AC3E}">
        <p14:creationId xmlns:p14="http://schemas.microsoft.com/office/powerpoint/2010/main" val="22063438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692696"/>
            <a:ext cx="4224469" cy="316835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037" y="2924944"/>
            <a:ext cx="4067944" cy="3050958"/>
          </a:xfrm>
          <a:prstGeom prst="rect">
            <a:avLst/>
          </a:prstGeom>
        </p:spPr>
      </p:pic>
    </p:spTree>
    <p:extLst>
      <p:ext uri="{BB962C8B-B14F-4D97-AF65-F5344CB8AC3E}">
        <p14:creationId xmlns:p14="http://schemas.microsoft.com/office/powerpoint/2010/main" val="361964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dirty="0" smtClean="0"/>
              <a:t>Materials</a:t>
            </a:r>
          </a:p>
          <a:p>
            <a:pPr lvl="1"/>
            <a:r>
              <a:rPr lang="en-US" dirty="0" smtClean="0"/>
              <a:t>Propane</a:t>
            </a:r>
          </a:p>
          <a:p>
            <a:pPr lvl="1"/>
            <a:r>
              <a:rPr lang="en-US" dirty="0" smtClean="0"/>
              <a:t>Chemicals</a:t>
            </a:r>
          </a:p>
          <a:p>
            <a:endParaRPr lang="en-US" dirty="0"/>
          </a:p>
        </p:txBody>
      </p:sp>
      <p:sp>
        <p:nvSpPr>
          <p:cNvPr id="2" name="Title 1"/>
          <p:cNvSpPr>
            <a:spLocks noGrp="1"/>
          </p:cNvSpPr>
          <p:nvPr>
            <p:ph type="title"/>
          </p:nvPr>
        </p:nvSpPr>
        <p:spPr/>
        <p:txBody>
          <a:bodyPr/>
          <a:lstStyle/>
          <a:p>
            <a:r>
              <a:rPr lang="en-US" dirty="0" smtClean="0"/>
              <a:t>STORAGE</a:t>
            </a:r>
            <a:endParaRPr lang="en-US" dirty="0"/>
          </a:p>
        </p:txBody>
      </p:sp>
    </p:spTree>
    <p:extLst>
      <p:ext uri="{BB962C8B-B14F-4D97-AF65-F5344CB8AC3E}">
        <p14:creationId xmlns:p14="http://schemas.microsoft.com/office/powerpoint/2010/main" val="40188123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ertH\Pictures\Inuvik\20160217_1128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0688"/>
            <a:ext cx="5805264"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919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764704"/>
            <a:ext cx="4318000" cy="32385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2636912"/>
            <a:ext cx="2787774" cy="3717032"/>
          </a:xfrm>
          <a:prstGeom prst="rect">
            <a:avLst/>
          </a:prstGeom>
        </p:spPr>
      </p:pic>
    </p:spTree>
    <p:extLst>
      <p:ext uri="{BB962C8B-B14F-4D97-AF65-F5344CB8AC3E}">
        <p14:creationId xmlns:p14="http://schemas.microsoft.com/office/powerpoint/2010/main" val="2250492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ertH\Pictures\Inuvik\20160217_1143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836712"/>
            <a:ext cx="5733256"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676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ertH\Pictures\20150924_142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3187" y="692696"/>
            <a:ext cx="3857625"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7385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Collisions</a:t>
            </a:r>
          </a:p>
          <a:p>
            <a:r>
              <a:rPr lang="en-US" dirty="0" smtClean="0"/>
              <a:t>Striking Objects</a:t>
            </a:r>
          </a:p>
          <a:p>
            <a:r>
              <a:rPr lang="en-US" dirty="0" smtClean="0"/>
              <a:t>Not performing pre-use inspections</a:t>
            </a:r>
          </a:p>
          <a:p>
            <a:r>
              <a:rPr lang="en-US" dirty="0" smtClean="0"/>
              <a:t>Unauthorized use</a:t>
            </a:r>
          </a:p>
          <a:p>
            <a:r>
              <a:rPr lang="en-US" dirty="0" smtClean="0"/>
              <a:t>Unqualified use (Competency Checks)</a:t>
            </a:r>
          </a:p>
          <a:p>
            <a:r>
              <a:rPr lang="en-US" dirty="0" smtClean="0"/>
              <a:t>No use of Spotters or Traffic Control</a:t>
            </a:r>
            <a:endParaRPr lang="en-US" dirty="0"/>
          </a:p>
        </p:txBody>
      </p:sp>
      <p:sp>
        <p:nvSpPr>
          <p:cNvPr id="2" name="Title 1"/>
          <p:cNvSpPr>
            <a:spLocks noGrp="1"/>
          </p:cNvSpPr>
          <p:nvPr>
            <p:ph type="title"/>
          </p:nvPr>
        </p:nvSpPr>
        <p:spPr/>
        <p:txBody>
          <a:bodyPr/>
          <a:lstStyle/>
          <a:p>
            <a:r>
              <a:rPr lang="en-US" dirty="0" smtClean="0"/>
              <a:t>Vehicle Incidents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692697"/>
            <a:ext cx="2555776" cy="17038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4445732"/>
            <a:ext cx="2520280" cy="1890210"/>
          </a:xfrm>
          <a:prstGeom prst="rect">
            <a:avLst/>
          </a:prstGeom>
        </p:spPr>
      </p:pic>
    </p:spTree>
    <p:extLst>
      <p:ext uri="{BB962C8B-B14F-4D97-AF65-F5344CB8AC3E}">
        <p14:creationId xmlns:p14="http://schemas.microsoft.com/office/powerpoint/2010/main" val="29330928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2852936"/>
            <a:ext cx="7631092" cy="2304256"/>
          </a:xfrm>
        </p:spPr>
        <p:txBody>
          <a:bodyPr>
            <a:normAutofit lnSpcReduction="10000"/>
          </a:bodyPr>
          <a:lstStyle/>
          <a:p>
            <a:r>
              <a:rPr lang="en-US" dirty="0" smtClean="0"/>
              <a:t>Elimination</a:t>
            </a:r>
          </a:p>
          <a:p>
            <a:r>
              <a:rPr lang="en-US" dirty="0" smtClean="0"/>
              <a:t>Substitution</a:t>
            </a:r>
          </a:p>
          <a:p>
            <a:r>
              <a:rPr lang="en-US" dirty="0" smtClean="0"/>
              <a:t>Engineering</a:t>
            </a:r>
          </a:p>
          <a:p>
            <a:r>
              <a:rPr lang="en-US" dirty="0" smtClean="0"/>
              <a:t>Administrative</a:t>
            </a:r>
          </a:p>
          <a:p>
            <a:r>
              <a:rPr lang="en-US" dirty="0" smtClean="0"/>
              <a:t>Personal Protective Equipment</a:t>
            </a:r>
            <a:endParaRPr lang="en-US" dirty="0"/>
          </a:p>
        </p:txBody>
      </p:sp>
      <p:sp>
        <p:nvSpPr>
          <p:cNvPr id="2" name="Title 1"/>
          <p:cNvSpPr>
            <a:spLocks noGrp="1"/>
          </p:cNvSpPr>
          <p:nvPr>
            <p:ph type="title"/>
          </p:nvPr>
        </p:nvSpPr>
        <p:spPr>
          <a:xfrm>
            <a:off x="971600" y="764704"/>
            <a:ext cx="7631093" cy="1872208"/>
          </a:xfrm>
        </p:spPr>
        <p:txBody>
          <a:bodyPr>
            <a:normAutofit fontScale="90000"/>
          </a:bodyPr>
          <a:lstStyle/>
          <a:p>
            <a:r>
              <a:rPr lang="en-US" dirty="0" smtClean="0"/>
              <a:t>BACK TO THE BASICS</a:t>
            </a:r>
            <a:br>
              <a:rPr lang="en-US" dirty="0" smtClean="0"/>
            </a:br>
            <a:r>
              <a:rPr lang="en-US" dirty="0"/>
              <a:t/>
            </a:r>
            <a:br>
              <a:rPr lang="en-US" dirty="0"/>
            </a:br>
            <a:r>
              <a:rPr lang="en-US" dirty="0" smtClean="0"/>
              <a:t>CONTROL HAZARDS</a:t>
            </a:r>
            <a:endParaRPr lang="en-US" dirty="0"/>
          </a:p>
        </p:txBody>
      </p:sp>
    </p:spTree>
    <p:extLst>
      <p:ext uri="{BB962C8B-B14F-4D97-AF65-F5344CB8AC3E}">
        <p14:creationId xmlns:p14="http://schemas.microsoft.com/office/powerpoint/2010/main" val="3394143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2276872"/>
            <a:ext cx="7631092" cy="3238484"/>
          </a:xfrm>
        </p:spPr>
        <p:txBody>
          <a:bodyPr/>
          <a:lstStyle/>
          <a:p>
            <a:r>
              <a:rPr lang="en-US" dirty="0" smtClean="0"/>
              <a:t>Can you go for assistance? </a:t>
            </a:r>
            <a:endParaRPr lang="en-US" dirty="0"/>
          </a:p>
        </p:txBody>
      </p:sp>
      <p:sp>
        <p:nvSpPr>
          <p:cNvPr id="2" name="Title 1"/>
          <p:cNvSpPr>
            <a:spLocks noGrp="1"/>
          </p:cNvSpPr>
          <p:nvPr>
            <p:ph type="title"/>
          </p:nvPr>
        </p:nvSpPr>
        <p:spPr/>
        <p:txBody>
          <a:bodyPr/>
          <a:lstStyle/>
          <a:p>
            <a:r>
              <a:rPr lang="en-US" dirty="0" smtClean="0"/>
              <a:t>WHERE </a:t>
            </a:r>
            <a:endParaRPr lang="en-US" dirty="0"/>
          </a:p>
        </p:txBody>
      </p:sp>
    </p:spTree>
    <p:extLst>
      <p:ext uri="{BB962C8B-B14F-4D97-AF65-F5344CB8AC3E}">
        <p14:creationId xmlns:p14="http://schemas.microsoft.com/office/powerpoint/2010/main" val="35988704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671" y="1854434"/>
            <a:ext cx="7450761" cy="3302758"/>
          </a:xfrm>
        </p:spPr>
        <p:txBody>
          <a:bodyPr>
            <a:normAutofit fontScale="92500" lnSpcReduction="10000"/>
          </a:bodyPr>
          <a:lstStyle/>
          <a:p>
            <a:pPr marL="0" indent="0" defTabSz="914400" eaLnBrk="0" fontAlgn="base" hangingPunct="0">
              <a:spcBef>
                <a:spcPct val="20000"/>
              </a:spcBef>
              <a:spcAft>
                <a:spcPts val="1200"/>
              </a:spcAft>
              <a:buNone/>
              <a:defRPr/>
            </a:pPr>
            <a:r>
              <a:rPr lang="en-CA" altLang="en-US" kern="0" dirty="0">
                <a:solidFill>
                  <a:srgbClr val="4F5954"/>
                </a:solidFill>
                <a:latin typeface="Verdana" panose="020B0604030504040204" pitchFamily="34" charset="0"/>
                <a:ea typeface="Verdana" panose="020B0604030504040204" pitchFamily="34" charset="0"/>
                <a:cs typeface="Verdana" panose="020B0604030504040204" pitchFamily="34" charset="0"/>
              </a:rPr>
              <a:t>WSCC </a:t>
            </a:r>
            <a:r>
              <a:rPr lang="en-CA" altLang="en-US" kern="0" dirty="0" smtClean="0">
                <a:solidFill>
                  <a:srgbClr val="4F5954"/>
                </a:solidFill>
                <a:latin typeface="Verdana" panose="020B0604030504040204" pitchFamily="34" charset="0"/>
                <a:ea typeface="Verdana" panose="020B0604030504040204" pitchFamily="34" charset="0"/>
                <a:cs typeface="Verdana" panose="020B0604030504040204" pitchFamily="34" charset="0"/>
              </a:rPr>
              <a:t>is working </a:t>
            </a:r>
            <a:r>
              <a:rPr lang="en-CA" altLang="en-US" kern="0" dirty="0">
                <a:solidFill>
                  <a:srgbClr val="4F5954"/>
                </a:solidFill>
                <a:latin typeface="Verdana" panose="020B0604030504040204" pitchFamily="34" charset="0"/>
                <a:ea typeface="Verdana" panose="020B0604030504040204" pitchFamily="34" charset="0"/>
                <a:cs typeface="Verdana" panose="020B0604030504040204" pitchFamily="34" charset="0"/>
              </a:rPr>
              <a:t>with employers and workers to ensure understanding and compliance</a:t>
            </a:r>
            <a:r>
              <a:rPr lang="en-CA" altLang="en-US" kern="0" dirty="0" smtClean="0">
                <a:solidFill>
                  <a:srgbClr val="4F5954"/>
                </a:solidFill>
                <a:latin typeface="Verdana" panose="020B0604030504040204" pitchFamily="34" charset="0"/>
                <a:ea typeface="Verdana" panose="020B0604030504040204" pitchFamily="34" charset="0"/>
                <a:cs typeface="Verdana" panose="020B0604030504040204" pitchFamily="34" charset="0"/>
              </a:rPr>
              <a:t>. </a:t>
            </a:r>
          </a:p>
          <a:p>
            <a:pPr marL="0" indent="0" defTabSz="914400" eaLnBrk="0" fontAlgn="base" hangingPunct="0">
              <a:spcBef>
                <a:spcPct val="20000"/>
              </a:spcBef>
              <a:spcAft>
                <a:spcPts val="1200"/>
              </a:spcAft>
              <a:buNone/>
              <a:defRPr/>
            </a:pPr>
            <a:r>
              <a:rPr lang="en-CA" altLang="en-US" kern="0" dirty="0" smtClean="0">
                <a:solidFill>
                  <a:srgbClr val="4F5954"/>
                </a:solidFill>
                <a:latin typeface="Verdana" panose="020B0604030504040204" pitchFamily="34" charset="0"/>
                <a:ea typeface="Verdana" panose="020B0604030504040204" pitchFamily="34" charset="0"/>
                <a:cs typeface="Verdana" panose="020B0604030504040204" pitchFamily="34" charset="0"/>
              </a:rPr>
              <a:t>We continue to:</a:t>
            </a:r>
            <a:endParaRPr lang="en-CA" altLang="en-US" kern="0" dirty="0">
              <a:solidFill>
                <a:srgbClr val="4F5954"/>
              </a:solidFill>
              <a:latin typeface="Verdana" panose="020B0604030504040204" pitchFamily="34" charset="0"/>
              <a:ea typeface="Verdana" panose="020B0604030504040204" pitchFamily="34" charset="0"/>
              <a:cs typeface="Verdana" panose="020B0604030504040204" pitchFamily="34" charset="0"/>
            </a:endParaRPr>
          </a:p>
          <a:p>
            <a:pPr lvl="1" indent="-342900" defTabSz="914400" eaLnBrk="0" fontAlgn="base" hangingPunct="0">
              <a:spcAft>
                <a:spcPts val="1200"/>
              </a:spcAft>
              <a:buFont typeface="Arial" panose="020B0604020202020204" pitchFamily="34" charset="0"/>
              <a:buChar char="•"/>
              <a:defRPr/>
            </a:pPr>
            <a:r>
              <a:rPr lang="en-CA" altLang="en-US" kern="0" dirty="0" smtClean="0">
                <a:solidFill>
                  <a:srgbClr val="4F5954"/>
                </a:solidFill>
                <a:latin typeface="Verdana" panose="020B0604030504040204" pitchFamily="34" charset="0"/>
                <a:ea typeface="Verdana" panose="020B0604030504040204" pitchFamily="34" charset="0"/>
                <a:cs typeface="Verdana" panose="020B0604030504040204" pitchFamily="34" charset="0"/>
              </a:rPr>
              <a:t>Develop </a:t>
            </a:r>
            <a:r>
              <a:rPr lang="en-CA" altLang="en-US" kern="0" dirty="0">
                <a:solidFill>
                  <a:srgbClr val="4F5954"/>
                </a:solidFill>
                <a:latin typeface="Verdana" panose="020B0604030504040204" pitchFamily="34" charset="0"/>
                <a:ea typeface="Verdana" panose="020B0604030504040204" pitchFamily="34" charset="0"/>
                <a:cs typeface="Verdana" panose="020B0604030504040204" pitchFamily="34" charset="0"/>
              </a:rPr>
              <a:t>tools to assist stakeholders</a:t>
            </a:r>
          </a:p>
          <a:p>
            <a:pPr lvl="1" indent="-342900" defTabSz="914400" eaLnBrk="0" fontAlgn="base" hangingPunct="0">
              <a:spcAft>
                <a:spcPts val="1200"/>
              </a:spcAft>
              <a:buFont typeface="Arial" panose="020B0604020202020204" pitchFamily="34" charset="0"/>
              <a:buChar char="•"/>
              <a:defRPr/>
            </a:pPr>
            <a:r>
              <a:rPr lang="en-CA" altLang="en-US" kern="0" dirty="0" smtClean="0">
                <a:solidFill>
                  <a:srgbClr val="4F5954"/>
                </a:solidFill>
                <a:latin typeface="Verdana" panose="020B0604030504040204" pitchFamily="34" charset="0"/>
                <a:ea typeface="Verdana" panose="020B0604030504040204" pitchFamily="34" charset="0"/>
                <a:cs typeface="Verdana" panose="020B0604030504040204" pitchFamily="34" charset="0"/>
              </a:rPr>
              <a:t>Raise awareness </a:t>
            </a:r>
            <a:r>
              <a:rPr lang="en-CA" altLang="en-US" kern="0" dirty="0">
                <a:solidFill>
                  <a:srgbClr val="4F5954"/>
                </a:solidFill>
                <a:latin typeface="Verdana" panose="020B0604030504040204" pitchFamily="34" charset="0"/>
                <a:ea typeface="Verdana" panose="020B0604030504040204" pitchFamily="34" charset="0"/>
                <a:cs typeface="Verdana" panose="020B0604030504040204" pitchFamily="34" charset="0"/>
              </a:rPr>
              <a:t>of the </a:t>
            </a:r>
            <a:r>
              <a:rPr lang="en-CA" altLang="en-US" kern="0" dirty="0" smtClean="0">
                <a:solidFill>
                  <a:srgbClr val="4F5954"/>
                </a:solidFill>
                <a:latin typeface="Verdana" panose="020B0604030504040204" pitchFamily="34" charset="0"/>
                <a:ea typeface="Verdana" panose="020B0604030504040204" pitchFamily="34" charset="0"/>
                <a:cs typeface="Verdana" panose="020B0604030504040204" pitchFamily="34" charset="0"/>
              </a:rPr>
              <a:t>changes</a:t>
            </a:r>
          </a:p>
          <a:p>
            <a:pPr lvl="1" indent="-342900" defTabSz="914400" eaLnBrk="0" fontAlgn="base" hangingPunct="0">
              <a:spcAft>
                <a:spcPts val="1200"/>
              </a:spcAft>
              <a:buFont typeface="Arial" panose="020B0604020202020204" pitchFamily="34" charset="0"/>
              <a:buChar char="•"/>
              <a:defRPr/>
            </a:pPr>
            <a:r>
              <a:rPr lang="en-CA" altLang="en-US" kern="0" dirty="0" smtClean="0">
                <a:solidFill>
                  <a:srgbClr val="4F5954"/>
                </a:solidFill>
                <a:latin typeface="Verdana" panose="020B0604030504040204" pitchFamily="34" charset="0"/>
                <a:ea typeface="Verdana" panose="020B0604030504040204" pitchFamily="34" charset="0"/>
                <a:cs typeface="Verdana" panose="020B0604030504040204" pitchFamily="34" charset="0"/>
              </a:rPr>
              <a:t>Present information sessions</a:t>
            </a:r>
          </a:p>
          <a:p>
            <a:pPr lvl="1" indent="-342900" defTabSz="914400" eaLnBrk="0" fontAlgn="base" hangingPunct="0">
              <a:spcAft>
                <a:spcPts val="1200"/>
              </a:spcAft>
              <a:buFont typeface="Arial" panose="020B0604020202020204" pitchFamily="34" charset="0"/>
              <a:buChar char="•"/>
              <a:defRPr/>
            </a:pPr>
            <a:endParaRPr lang="en-CA" altLang="en-US" kern="0" dirty="0" smtClean="0">
              <a:solidFill>
                <a:srgbClr val="4F5954"/>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CA" dirty="0"/>
          </a:p>
        </p:txBody>
      </p:sp>
      <p:sp>
        <p:nvSpPr>
          <p:cNvPr id="2" name="Title 1"/>
          <p:cNvSpPr>
            <a:spLocks noGrp="1"/>
          </p:cNvSpPr>
          <p:nvPr>
            <p:ph type="title"/>
          </p:nvPr>
        </p:nvSpPr>
        <p:spPr/>
        <p:txBody>
          <a:bodyPr/>
          <a:lstStyle/>
          <a:p>
            <a:r>
              <a:rPr lang="en-CA" dirty="0" smtClean="0"/>
              <a:t>Conclusion</a:t>
            </a:r>
            <a:endParaRPr lang="en-CA" dirty="0"/>
          </a:p>
        </p:txBody>
      </p:sp>
    </p:spTree>
    <p:extLst>
      <p:ext uri="{BB962C8B-B14F-4D97-AF65-F5344CB8AC3E}">
        <p14:creationId xmlns:p14="http://schemas.microsoft.com/office/powerpoint/2010/main" val="262019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175265"/>
            <a:ext cx="9144000" cy="805935"/>
          </a:xfrm>
        </p:spPr>
        <p:txBody>
          <a:bodyPr/>
          <a:lstStyle/>
          <a:p>
            <a:r>
              <a:rPr lang="en-US" dirty="0" smtClean="0"/>
              <a:t>Criminal Code Section </a:t>
            </a:r>
            <a:r>
              <a:rPr lang="en-US" dirty="0"/>
              <a:t>217.1 </a:t>
            </a:r>
            <a:r>
              <a:rPr lang="en-US" i="1" dirty="0" smtClean="0"/>
              <a:t> </a:t>
            </a:r>
            <a:endParaRPr lang="en-US" i="1" dirty="0"/>
          </a:p>
        </p:txBody>
      </p:sp>
      <p:sp>
        <p:nvSpPr>
          <p:cNvPr id="8" name="Content Placeholder 7"/>
          <p:cNvSpPr>
            <a:spLocks noGrp="1"/>
          </p:cNvSpPr>
          <p:nvPr>
            <p:ph idx="1"/>
          </p:nvPr>
        </p:nvSpPr>
        <p:spPr>
          <a:xfrm>
            <a:off x="457200" y="2162629"/>
            <a:ext cx="4724400" cy="3733800"/>
          </a:xfrm>
        </p:spPr>
        <p:txBody>
          <a:bodyPr>
            <a:normAutofit/>
          </a:bodyPr>
          <a:lstStyle/>
          <a:p>
            <a:pPr marL="508000" indent="-333375">
              <a:buFont typeface="Arial" pitchFamily="34" charset="0"/>
              <a:buChar char="•"/>
            </a:pPr>
            <a:r>
              <a:rPr lang="en-US" sz="3000" b="1" dirty="0" smtClean="0"/>
              <a:t>Federal</a:t>
            </a:r>
          </a:p>
          <a:p>
            <a:pPr marL="508000" indent="-333375">
              <a:buFont typeface="Arial" pitchFamily="34" charset="0"/>
              <a:buChar char="•"/>
            </a:pPr>
            <a:r>
              <a:rPr lang="en-US" sz="3000" b="1" dirty="0" smtClean="0"/>
              <a:t>Territorial/Provincial</a:t>
            </a:r>
          </a:p>
          <a:p>
            <a:pPr marL="508000" indent="-333375">
              <a:buFont typeface="Arial" pitchFamily="34" charset="0"/>
              <a:buChar char="•"/>
            </a:pPr>
            <a:r>
              <a:rPr lang="en-US" sz="3000" b="1" dirty="0" smtClean="0"/>
              <a:t>Municipal</a:t>
            </a:r>
          </a:p>
          <a:p>
            <a:pPr marL="508000" indent="-333375">
              <a:buFont typeface="Arial" pitchFamily="34" charset="0"/>
              <a:buChar char="•"/>
            </a:pPr>
            <a:r>
              <a:rPr lang="en-US" sz="3000" b="1" dirty="0" smtClean="0"/>
              <a:t>Corporations</a:t>
            </a:r>
          </a:p>
          <a:p>
            <a:pPr marL="174625"/>
            <a:endParaRPr lang="en-US" sz="3000" b="1" dirty="0" smtClean="0"/>
          </a:p>
        </p:txBody>
      </p:sp>
      <p:sp>
        <p:nvSpPr>
          <p:cNvPr id="5" name="TextBox 4"/>
          <p:cNvSpPr txBox="1"/>
          <p:nvPr/>
        </p:nvSpPr>
        <p:spPr>
          <a:xfrm>
            <a:off x="685800" y="990599"/>
            <a:ext cx="7924800" cy="369332"/>
          </a:xfrm>
          <a:prstGeom prst="rect">
            <a:avLst/>
          </a:prstGeom>
          <a:noFill/>
        </p:spPr>
        <p:txBody>
          <a:bodyPr wrap="square" rtlCol="0">
            <a:spAutoFit/>
          </a:bodyPr>
          <a:lstStyle/>
          <a:p>
            <a:endParaRPr lang="en-CA" dirty="0"/>
          </a:p>
        </p:txBody>
      </p:sp>
      <p:sp>
        <p:nvSpPr>
          <p:cNvPr id="6" name="Content Placeholder 7"/>
          <p:cNvSpPr txBox="1">
            <a:spLocks/>
          </p:cNvSpPr>
          <p:nvPr/>
        </p:nvSpPr>
        <p:spPr>
          <a:xfrm>
            <a:off x="5029200" y="2133600"/>
            <a:ext cx="3352800" cy="373380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200"/>
              </a:spcAft>
              <a:buSzPct val="100000"/>
              <a:buFont typeface="Arial" pitchFamily="34" charset="0"/>
              <a:buNone/>
              <a:defRPr sz="2800" kern="1200" baseline="0">
                <a:solidFill>
                  <a:schemeClr val="tx1"/>
                </a:solidFill>
                <a:latin typeface="+mn-lt"/>
                <a:ea typeface="+mn-ea"/>
                <a:cs typeface="+mn-cs"/>
              </a:defRPr>
            </a:lvl1pPr>
            <a:lvl2pPr marL="742950" indent="-285750" algn="l" defTabSz="914400" rtl="0" eaLnBrk="1" latinLnBrk="0" hangingPunct="1">
              <a:spcBef>
                <a:spcPts val="0"/>
              </a:spcBef>
              <a:spcAft>
                <a:spcPts val="1200"/>
              </a:spcAft>
              <a:buFont typeface="Arial" pitchFamily="34" charset="0"/>
              <a:buChar char="•"/>
              <a:defRPr sz="2600" kern="1200" baseline="0">
                <a:solidFill>
                  <a:schemeClr val="tx1"/>
                </a:solidFill>
                <a:latin typeface="+mn-lt"/>
                <a:ea typeface="+mn-ea"/>
                <a:cs typeface="+mn-cs"/>
              </a:defRPr>
            </a:lvl2pPr>
            <a:lvl3pPr marL="1143000" indent="-228600" algn="l" defTabSz="914400" rtl="0" eaLnBrk="1" latinLnBrk="0" hangingPunct="1">
              <a:spcBef>
                <a:spcPts val="0"/>
              </a:spcBef>
              <a:spcAft>
                <a:spcPts val="1200"/>
              </a:spcAft>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8000" indent="-333375">
              <a:buFont typeface="Arial" pitchFamily="34" charset="0"/>
              <a:buChar char="•"/>
            </a:pPr>
            <a:r>
              <a:rPr lang="en-US" sz="3000" b="1" dirty="0" smtClean="0"/>
              <a:t>Private Companies</a:t>
            </a:r>
          </a:p>
          <a:p>
            <a:pPr marL="508000" indent="-333375">
              <a:buFont typeface="Arial" pitchFamily="34" charset="0"/>
              <a:buChar char="•"/>
            </a:pPr>
            <a:r>
              <a:rPr lang="en-US" sz="3000" b="1" dirty="0" smtClean="0"/>
              <a:t>Charities </a:t>
            </a:r>
          </a:p>
          <a:p>
            <a:pPr marL="508000" indent="-333375">
              <a:buFont typeface="Arial" pitchFamily="34" charset="0"/>
              <a:buChar char="•"/>
            </a:pPr>
            <a:r>
              <a:rPr lang="en-US" sz="3000" b="1" dirty="0" smtClean="0"/>
              <a:t>Non-Government </a:t>
            </a:r>
          </a:p>
          <a:p>
            <a:pPr marL="508000" indent="-333375">
              <a:buFont typeface="Arial" pitchFamily="34" charset="0"/>
              <a:buChar char="•"/>
            </a:pPr>
            <a:r>
              <a:rPr lang="en-US" sz="3000" b="1" dirty="0" smtClean="0"/>
              <a:t>Individuals </a:t>
            </a:r>
          </a:p>
          <a:p>
            <a:pPr marL="508000" indent="-333375">
              <a:buFont typeface="Arial" pitchFamily="34" charset="0"/>
              <a:buChar char="•"/>
            </a:pPr>
            <a:endParaRPr lang="en-US" sz="3000" b="1" dirty="0" smtClean="0"/>
          </a:p>
        </p:txBody>
      </p:sp>
    </p:spTree>
    <p:extLst>
      <p:ext uri="{BB962C8B-B14F-4D97-AF65-F5344CB8AC3E}">
        <p14:creationId xmlns:p14="http://schemas.microsoft.com/office/powerpoint/2010/main" val="31992782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2992</TotalTime>
  <Words>3549</Words>
  <Application>Microsoft Office PowerPoint</Application>
  <PresentationFormat>On-screen Show (4:3)</PresentationFormat>
  <Paragraphs>801</Paragraphs>
  <Slides>89</Slides>
  <Notes>24</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Concourse</vt:lpstr>
      <vt:lpstr>OCCUPATIONAL HEALTH &amp; SAFETY    (Supervisors)</vt:lpstr>
      <vt:lpstr>PowerPoint Presentation</vt:lpstr>
      <vt:lpstr>PowerPoint Presentation</vt:lpstr>
      <vt:lpstr>PowerPoint Presentation</vt:lpstr>
      <vt:lpstr>PowerPoint Presentation</vt:lpstr>
      <vt:lpstr> Workers’ Safety &amp; Compensation Commission</vt:lpstr>
      <vt:lpstr>Authorities &amp; Legal Obligations</vt:lpstr>
      <vt:lpstr>  </vt:lpstr>
      <vt:lpstr>Criminal Code Section 217.1  </vt:lpstr>
      <vt:lpstr> Safety Act &amp; Occupational health and  Safety Regulations</vt:lpstr>
      <vt:lpstr>Codes of Practice</vt:lpstr>
      <vt:lpstr>Enforcement   Safety Act and OHS Regulations</vt:lpstr>
      <vt:lpstr>Non-Compliance</vt:lpstr>
      <vt:lpstr>IRS – INTERNAL RESPONSIBILITY SYSTEM</vt:lpstr>
      <vt:lpstr>Internal Responsibility System</vt:lpstr>
      <vt:lpstr>Due Diligence is taking all reasonable precautions and adopt and carry out all reasonable techniques and procedures to ensure the health and safety of every person in your establishment.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Occupational Health and Safety Program</vt:lpstr>
      <vt:lpstr>PowerPoint Presentation</vt:lpstr>
      <vt:lpstr>PowerPoint Presentation</vt:lpstr>
      <vt:lpstr>PowerPoint Presentation</vt:lpstr>
      <vt:lpstr>PowerPoint Presentation</vt:lpstr>
      <vt:lpstr>PowerPoint Presentation</vt:lpstr>
      <vt:lpstr>PowerPoint Presentation</vt:lpstr>
      <vt:lpstr>Worker Responsibilities and Rights</vt:lpstr>
      <vt:lpstr>Worker Responsibilities &amp; Rights</vt:lpstr>
      <vt:lpstr>Right to Know</vt:lpstr>
      <vt:lpstr>Right to Participate</vt:lpstr>
      <vt:lpstr>Right to Refuse</vt:lpstr>
      <vt:lpstr>Competency Assurance</vt:lpstr>
      <vt:lpstr>Practical Competency Verification</vt:lpstr>
      <vt:lpstr>Sample</vt:lpstr>
      <vt:lpstr>PowerPoint Presentation</vt:lpstr>
      <vt:lpstr>    Roles of JOSH Committee</vt:lpstr>
      <vt:lpstr>Functions of the Committee</vt:lpstr>
      <vt:lpstr>                   Prevention Safety Meetings – Types </vt:lpstr>
      <vt:lpstr>                  Prevention Workplace Inspections</vt:lpstr>
      <vt:lpstr>                  Prevention WSCC Inspections</vt:lpstr>
      <vt:lpstr>                   Prevention Inspection Report</vt:lpstr>
      <vt:lpstr>OHS Program Development</vt:lpstr>
      <vt:lpstr>Reporting to Chief Safety Officer</vt:lpstr>
      <vt:lpstr>NEW Form: Employer’s Report of Incident</vt:lpstr>
      <vt:lpstr>Why the New Form?</vt:lpstr>
      <vt:lpstr>PowerPoint Presentation</vt:lpstr>
      <vt:lpstr>PowerPoint Presentation</vt:lpstr>
      <vt:lpstr>OHS APP</vt:lpstr>
      <vt:lpstr>PowerPoint Presentation</vt:lpstr>
      <vt:lpstr>Up Coming &amp; Current Items</vt:lpstr>
      <vt:lpstr>PowerPoint Presentation</vt:lpstr>
      <vt:lpstr>PowerPoint Presentation</vt:lpstr>
      <vt:lpstr>What is Being Seen</vt:lpstr>
      <vt:lpstr>Ladders</vt:lpstr>
      <vt:lpstr>PowerPoint Presentation</vt:lpstr>
      <vt:lpstr>PowerPoint Presentation</vt:lpstr>
      <vt:lpstr>2015 Slips Trips and Fall Statistics:</vt:lpstr>
      <vt:lpstr>PowerPoint Presentation</vt:lpstr>
      <vt:lpstr>PowerPoint Presentation</vt:lpstr>
      <vt:lpstr>PowerPoint Presentation</vt:lpstr>
      <vt:lpstr>PowerPoint Presentation</vt:lpstr>
      <vt:lpstr>PowerPoint Presentation</vt:lpstr>
      <vt:lpstr>PowerPoint Presentation</vt:lpstr>
      <vt:lpstr>EMERGENCY EXITS</vt:lpstr>
      <vt:lpstr>PowerPoint Presentation</vt:lpstr>
      <vt:lpstr>PowerPoint Presentation</vt:lpstr>
      <vt:lpstr>HAND TOOLS</vt:lpstr>
      <vt:lpstr>PowerPoint Presentation</vt:lpstr>
      <vt:lpstr>WHMIS</vt:lpstr>
      <vt:lpstr>PowerPoint Presentation</vt:lpstr>
      <vt:lpstr>PowerPoint Presentation</vt:lpstr>
      <vt:lpstr>Asbestos in your buildings?</vt:lpstr>
      <vt:lpstr>PowerPoint Presentation</vt:lpstr>
      <vt:lpstr>STORAGE</vt:lpstr>
      <vt:lpstr>PowerPoint Presentation</vt:lpstr>
      <vt:lpstr>PowerPoint Presentation</vt:lpstr>
      <vt:lpstr>PowerPoint Presentation</vt:lpstr>
      <vt:lpstr>PowerPoint Presentation</vt:lpstr>
      <vt:lpstr>Vehicle Incidents</vt:lpstr>
      <vt:lpstr>BACK TO THE BASICS  CONTROL HAZARDS</vt:lpstr>
      <vt:lpstr>WHERE </vt:lpstr>
      <vt:lpstr>Conclusion</vt:lpstr>
    </vt:vector>
  </TitlesOfParts>
  <Company>WSCC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OCCUPATIONAL HEALTH &amp; SAFETY    (Supervisors)</dc:title>
  <dc:creator>Patrick McLaughlin</dc:creator>
  <cp:lastModifiedBy>Patrick McLaughlin</cp:lastModifiedBy>
  <cp:revision>53</cp:revision>
  <dcterms:created xsi:type="dcterms:W3CDTF">2017-05-08T19:30:21Z</dcterms:created>
  <dcterms:modified xsi:type="dcterms:W3CDTF">2017-05-11T18:33:24Z</dcterms:modified>
</cp:coreProperties>
</file>